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2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tags/tag3.xml" ContentType="application/vnd.openxmlformats-officedocument.presentationml.tags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tags/tag4.xml" ContentType="application/vnd.openxmlformats-officedocument.presentationml.tags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74" r:id="rId4"/>
    <p:sldId id="260" r:id="rId5"/>
    <p:sldId id="261" r:id="rId6"/>
    <p:sldId id="264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318" r:id="rId17"/>
    <p:sldId id="308" r:id="rId18"/>
    <p:sldId id="276" r:id="rId19"/>
    <p:sldId id="281" r:id="rId20"/>
    <p:sldId id="277" r:id="rId21"/>
    <p:sldId id="305" r:id="rId22"/>
    <p:sldId id="278" r:id="rId23"/>
    <p:sldId id="307" r:id="rId24"/>
    <p:sldId id="306" r:id="rId25"/>
    <p:sldId id="285" r:id="rId26"/>
    <p:sldId id="287" r:id="rId27"/>
    <p:sldId id="282" r:id="rId28"/>
    <p:sldId id="286" r:id="rId29"/>
    <p:sldId id="283" r:id="rId30"/>
    <p:sldId id="288" r:id="rId31"/>
    <p:sldId id="284" r:id="rId32"/>
    <p:sldId id="289" r:id="rId33"/>
    <p:sldId id="290" r:id="rId34"/>
    <p:sldId id="291" r:id="rId35"/>
    <p:sldId id="292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4" r:id="rId45"/>
    <p:sldId id="303" r:id="rId46"/>
    <p:sldId id="309" r:id="rId47"/>
    <p:sldId id="310" r:id="rId48"/>
    <p:sldId id="311" r:id="rId49"/>
    <p:sldId id="316" r:id="rId50"/>
    <p:sldId id="313" r:id="rId51"/>
    <p:sldId id="319" r:id="rId52"/>
    <p:sldId id="314" r:id="rId53"/>
    <p:sldId id="315" r:id="rId54"/>
    <p:sldId id="317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8FF"/>
    <a:srgbClr val="00FF00"/>
    <a:srgbClr val="18FFF8"/>
    <a:srgbClr val="FDF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68"/>
    <p:restoredTop sz="86709"/>
  </p:normalViewPr>
  <p:slideViewPr>
    <p:cSldViewPr snapToGrid="0" snapToObjects="1">
      <p:cViewPr varScale="1">
        <p:scale>
          <a:sx n="79" d="100"/>
          <a:sy n="79" d="100"/>
        </p:scale>
        <p:origin x="24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45.m4a>
</file>

<file path=ppt/media/media46.m4a>
</file>

<file path=ppt/media/media47.m4a>
</file>

<file path=ppt/media/media48.m4a>
</file>

<file path=ppt/media/media49.m4a>
</file>

<file path=ppt/media/media5.m4a>
</file>

<file path=ppt/media/media50.m4a>
</file>

<file path=ppt/media/media51.m4a>
</file>

<file path=ppt/media/media52.m4a>
</file>

<file path=ppt/media/media53.m4a>
</file>

<file path=ppt/media/media54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7FBAC-5536-1F4B-B3B6-411AA87F0CB5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60D63B-4965-D849-8981-71B13B62E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96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afternoon,</a:t>
            </a:r>
            <a:r>
              <a:rPr lang="zh-CN" altLang="en-US" dirty="0"/>
              <a:t> </a:t>
            </a:r>
            <a:r>
              <a:rPr lang="en-US" altLang="zh-CN" dirty="0"/>
              <a:t>everyone.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am</a:t>
            </a:r>
            <a:r>
              <a:rPr lang="zh-CN" altLang="en-US" dirty="0"/>
              <a:t> </a:t>
            </a:r>
            <a:r>
              <a:rPr lang="en-US" altLang="zh-CN" dirty="0" err="1"/>
              <a:t>Yuze</a:t>
            </a:r>
            <a:r>
              <a:rPr lang="en-US" altLang="zh-CN" dirty="0"/>
              <a:t>.</a:t>
            </a:r>
            <a:r>
              <a:rPr lang="zh-CN" altLang="en-US" dirty="0"/>
              <a:t>  </a:t>
            </a:r>
            <a:r>
              <a:rPr lang="en-US" altLang="zh-CN" dirty="0"/>
              <a:t>Today,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would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share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hope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bring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something</a:t>
            </a:r>
            <a:r>
              <a:rPr lang="zh-CN" altLang="en-US" dirty="0"/>
              <a:t> </a:t>
            </a:r>
            <a:r>
              <a:rPr lang="en-US" altLang="zh-CN" dirty="0"/>
              <a:t>useful.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798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uses</a:t>
            </a:r>
            <a:r>
              <a:rPr lang="zh-CN" altLang="en-US" dirty="0"/>
              <a:t> </a:t>
            </a:r>
            <a:r>
              <a:rPr lang="en-US" altLang="zh-CN" dirty="0"/>
              <a:t>ten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extracted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achieves</a:t>
            </a:r>
            <a:r>
              <a:rPr lang="zh-CN" altLang="en-US" dirty="0"/>
              <a:t> </a:t>
            </a:r>
            <a:r>
              <a:rPr lang="en-US" altLang="zh-CN" dirty="0"/>
              <a:t>pretty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results,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265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preparation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time-consuming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complex.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515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Another</a:t>
            </a:r>
            <a:r>
              <a:rPr lang="zh-CN" altLang="en-US" dirty="0"/>
              <a:t> </a:t>
            </a:r>
            <a:r>
              <a:rPr lang="en-US" altLang="zh-CN" dirty="0"/>
              <a:t>state-of-the-art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036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Sequence-labelling-based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proposed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ja-JP" altLang="en-US"/>
              <a:t>巴嗖地啦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2018,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90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formula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task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dirty="0"/>
              <a:t>labelling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424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support</a:t>
            </a:r>
            <a:r>
              <a:rPr lang="zh-CN" altLang="en-US" dirty="0"/>
              <a:t> </a:t>
            </a:r>
            <a:r>
              <a:rPr lang="en-US" altLang="zh-CN" dirty="0"/>
              <a:t>nested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760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existing</a:t>
            </a:r>
            <a:r>
              <a:rPr lang="zh-CN" altLang="en-US" dirty="0"/>
              <a:t> </a:t>
            </a:r>
            <a:r>
              <a:rPr lang="en-US" altLang="zh-CN" dirty="0"/>
              <a:t>problems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models,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proposed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span-based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task.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768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013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method,</a:t>
            </a:r>
            <a:r>
              <a:rPr lang="zh-CN" altLang="en-US" dirty="0"/>
              <a:t> </a:t>
            </a:r>
            <a:r>
              <a:rPr lang="en-US" altLang="zh-CN" dirty="0"/>
              <a:t>every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within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length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treated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potential</a:t>
            </a:r>
            <a:r>
              <a:rPr lang="zh-CN" altLang="en-US" dirty="0"/>
              <a:t> </a:t>
            </a:r>
            <a:r>
              <a:rPr lang="en-US" altLang="zh-CN" dirty="0"/>
              <a:t>term,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spans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processed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later</a:t>
            </a:r>
            <a:r>
              <a:rPr lang="zh-CN" altLang="en-US" dirty="0"/>
              <a:t> </a:t>
            </a:r>
            <a:r>
              <a:rPr lang="en-US" altLang="zh-CN" dirty="0"/>
              <a:t>classification and</a:t>
            </a:r>
            <a:r>
              <a:rPr lang="zh-CN" altLang="en-US" dirty="0"/>
              <a:t> </a:t>
            </a:r>
            <a:r>
              <a:rPr lang="en-US" altLang="zh-CN" dirty="0"/>
              <a:t>ranking</a:t>
            </a:r>
            <a:r>
              <a:rPr lang="zh-CN" altLang="en-US" dirty="0"/>
              <a:t> </a:t>
            </a:r>
            <a:r>
              <a:rPr lang="en-US" altLang="zh-CN" dirty="0"/>
              <a:t>step.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sentence,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spans</a:t>
            </a:r>
            <a:r>
              <a:rPr lang="zh-CN" altLang="en-US" dirty="0"/>
              <a:t> </a:t>
            </a:r>
            <a:r>
              <a:rPr lang="en-US" altLang="zh-CN" dirty="0"/>
              <a:t>within</a:t>
            </a:r>
            <a:r>
              <a:rPr lang="zh-CN" altLang="en-US" dirty="0"/>
              <a:t> </a:t>
            </a:r>
            <a:r>
              <a:rPr lang="en-US" altLang="zh-CN" dirty="0"/>
              <a:t>K,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here,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considered.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40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another</a:t>
            </a:r>
            <a:r>
              <a:rPr lang="zh-CN" altLang="en-US" dirty="0"/>
              <a:t> </a:t>
            </a:r>
            <a:r>
              <a:rPr lang="en-US" altLang="zh-CN" dirty="0" err="1"/>
              <a:t>hightlight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that,</a:t>
            </a:r>
            <a:r>
              <a:rPr lang="zh-CN" altLang="en-US" dirty="0"/>
              <a:t> </a:t>
            </a:r>
            <a:r>
              <a:rPr lang="en-US" altLang="zh-CN" dirty="0"/>
              <a:t>external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must,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patterns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internally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states.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15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explain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four</a:t>
            </a:r>
            <a:r>
              <a:rPr lang="zh-CN" altLang="en-US" dirty="0"/>
              <a:t> </a:t>
            </a:r>
            <a:r>
              <a:rPr lang="en-US" altLang="zh-CN" dirty="0"/>
              <a:t>parts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434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overall</a:t>
            </a:r>
            <a:r>
              <a:rPr lang="zh-CN" altLang="en-US" dirty="0"/>
              <a:t> </a:t>
            </a:r>
            <a:r>
              <a:rPr lang="en-US" altLang="zh-CN" dirty="0"/>
              <a:t>architecture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75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divided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parts,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key</a:t>
            </a:r>
            <a:r>
              <a:rPr lang="zh-CN" altLang="en-US" dirty="0"/>
              <a:t> </a:t>
            </a:r>
            <a:r>
              <a:rPr lang="en-US" altLang="zh-CN" dirty="0"/>
              <a:t>part,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called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building,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representation.</a:t>
            </a:r>
            <a:r>
              <a:rPr lang="zh-CN" altLang="en-US" dirty="0"/>
              <a:t> </a:t>
            </a:r>
            <a:r>
              <a:rPr lang="en-US" altLang="zh-CN" dirty="0"/>
              <a:t>Another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classification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ranking</a:t>
            </a:r>
            <a:r>
              <a:rPr lang="zh-CN" altLang="en-US" dirty="0"/>
              <a:t> </a:t>
            </a:r>
            <a:r>
              <a:rPr lang="en-US" altLang="zh-CN" dirty="0"/>
              <a:t>step</a:t>
            </a:r>
            <a:r>
              <a:rPr lang="zh-CN" altLang="en-US" dirty="0"/>
              <a:t> </a:t>
            </a:r>
            <a:r>
              <a:rPr lang="en-US" altLang="zh-CN" dirty="0"/>
              <a:t>respectively.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explain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later.</a:t>
            </a:r>
            <a:r>
              <a:rPr lang="zh-CN" altLang="en-US" dirty="0"/>
              <a:t> 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let's</a:t>
            </a:r>
            <a:r>
              <a:rPr lang="zh-CN" altLang="en-US" dirty="0"/>
              <a:t> </a:t>
            </a:r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r>
              <a:rPr lang="zh-CN" altLang="en-US" dirty="0"/>
              <a:t> </a:t>
            </a:r>
            <a:r>
              <a:rPr lang="en-US" altLang="zh-CN" dirty="0"/>
              <a:t>first.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546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representation,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048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consists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five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vectors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designed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patterns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5701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feature,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called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Head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pattern,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479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computed</a:t>
            </a:r>
            <a:r>
              <a:rPr lang="zh-CN" altLang="en-US" dirty="0"/>
              <a:t> </a:t>
            </a:r>
            <a:r>
              <a:rPr lang="en-US" altLang="zh-CN" dirty="0"/>
              <a:t>over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tokens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mechanism.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here,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pre-defined.</a:t>
            </a:r>
            <a:r>
              <a:rPr lang="zh-CN" altLang="en-US" dirty="0"/>
              <a:t> </a:t>
            </a:r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107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final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weighted</a:t>
            </a:r>
            <a:r>
              <a:rPr lang="zh-CN" altLang="en-US" dirty="0"/>
              <a:t> </a:t>
            </a:r>
            <a:r>
              <a:rPr lang="en-US" altLang="zh-CN" b="1" dirty="0" err="1"/>
              <a:t>sum_up</a:t>
            </a:r>
            <a:r>
              <a:rPr lang="zh-CN" altLang="en-US" b="1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vectors.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want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head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vector.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141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node,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377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computed</a:t>
            </a:r>
            <a:r>
              <a:rPr lang="zh-CN" altLang="en-US" dirty="0"/>
              <a:t> </a:t>
            </a:r>
            <a:r>
              <a:rPr lang="en-US" altLang="zh-CN" dirty="0"/>
              <a:t>over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concatenation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vectors.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want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condense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continuous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via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operation.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011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Third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concatenation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begin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end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span,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would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helpful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cases.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37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OK,</a:t>
            </a:r>
            <a:r>
              <a:rPr lang="zh-CN" altLang="en-US" dirty="0"/>
              <a:t> </a:t>
            </a:r>
            <a:r>
              <a:rPr lang="en-US" altLang="zh-CN" dirty="0"/>
              <a:t>let’s</a:t>
            </a:r>
            <a:r>
              <a:rPr lang="zh-CN" altLang="en-US" dirty="0"/>
              <a:t> </a:t>
            </a:r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r>
              <a:rPr lang="zh-CN" altLang="en-US" dirty="0"/>
              <a:t> </a:t>
            </a:r>
            <a:r>
              <a:rPr lang="en-US" altLang="zh-CN" dirty="0"/>
              <a:t>first,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5937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start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end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PREP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458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forth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kumimoji="0" lang="en-SG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Sentence Targeted Attention Node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4250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uses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vectors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vector,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295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compute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over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whole</a:t>
            </a:r>
            <a:r>
              <a:rPr lang="zh-CN" altLang="en-US" dirty="0"/>
              <a:t> </a:t>
            </a:r>
            <a:r>
              <a:rPr lang="en-US" altLang="zh-CN" dirty="0"/>
              <a:t>sentence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mechanism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want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to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leverage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some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information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from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sentence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into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spans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by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this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operation.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2950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last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length</a:t>
            </a:r>
            <a:r>
              <a:rPr lang="zh-CN" altLang="en-US" dirty="0"/>
              <a:t> </a:t>
            </a:r>
            <a:r>
              <a:rPr lang="en-US" altLang="zh-CN" dirty="0"/>
              <a:t>embedding,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represent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length</a:t>
            </a:r>
            <a:r>
              <a:rPr lang="zh-CN" altLang="en-US" dirty="0"/>
              <a:t> </a:t>
            </a:r>
            <a:r>
              <a:rPr lang="en-US" altLang="zh-CN" dirty="0"/>
              <a:t>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548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obtaining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pattern</a:t>
            </a:r>
            <a:r>
              <a:rPr lang="zh-CN" altLang="en-US" dirty="0"/>
              <a:t> </a:t>
            </a:r>
            <a:r>
              <a:rPr lang="en-US" altLang="zh-CN" dirty="0"/>
              <a:t>vectors</a:t>
            </a:r>
            <a:r>
              <a:rPr lang="zh-CN" altLang="en-US" dirty="0"/>
              <a:t> </a:t>
            </a:r>
            <a:r>
              <a:rPr lang="en-US" altLang="zh-CN" dirty="0"/>
              <a:t>above,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5775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concatenate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treat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concatenation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representation,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926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Pause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second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4692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representations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feed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classifier,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87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classifier,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seen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pruning</a:t>
            </a:r>
            <a:r>
              <a:rPr lang="zh-CN" altLang="en-US" dirty="0"/>
              <a:t> </a:t>
            </a:r>
            <a:r>
              <a:rPr lang="en-US" altLang="zh-CN" dirty="0"/>
              <a:t>method,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classify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true</a:t>
            </a:r>
            <a:r>
              <a:rPr lang="zh-CN" altLang="en-US" dirty="0"/>
              <a:t> </a:t>
            </a:r>
            <a:r>
              <a:rPr lang="en-US" altLang="zh-CN" dirty="0"/>
              <a:t>spans,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true</a:t>
            </a:r>
            <a:r>
              <a:rPr lang="zh-CN" altLang="en-US" dirty="0"/>
              <a:t> </a:t>
            </a:r>
            <a:r>
              <a:rPr lang="en-US" altLang="zh-CN" dirty="0"/>
              <a:t>spans</a:t>
            </a:r>
            <a:r>
              <a:rPr lang="zh-CN" altLang="en-US" dirty="0"/>
              <a:t> </a:t>
            </a:r>
            <a:r>
              <a:rPr lang="en-US" altLang="zh-CN" dirty="0"/>
              <a:t>would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classifier’s</a:t>
            </a:r>
            <a:r>
              <a:rPr lang="zh-CN" altLang="en-US" dirty="0"/>
              <a:t> </a:t>
            </a:r>
            <a:r>
              <a:rPr lang="en-US" altLang="zh-CN" dirty="0"/>
              <a:t>outputs.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756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task</a:t>
            </a:r>
            <a:r>
              <a:rPr lang="zh-CN" altLang="en-US" dirty="0"/>
              <a:t> </a:t>
            </a:r>
            <a:r>
              <a:rPr lang="en-US" altLang="zh-CN" dirty="0"/>
              <a:t>Automatic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Extraction,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extract</a:t>
            </a:r>
            <a:r>
              <a:rPr lang="zh-CN" altLang="en-US" dirty="0"/>
              <a:t> </a:t>
            </a:r>
            <a:r>
              <a:rPr lang="en-US" altLang="zh-CN" dirty="0"/>
              <a:t>domain</a:t>
            </a:r>
            <a:r>
              <a:rPr lang="zh-CN" altLang="en-US" dirty="0"/>
              <a:t> </a:t>
            </a:r>
            <a:r>
              <a:rPr lang="en-US" altLang="zh-CN" dirty="0"/>
              <a:t>specified</a:t>
            </a:r>
            <a:r>
              <a:rPr lang="zh-CN" altLang="en-US" dirty="0"/>
              <a:t> </a:t>
            </a:r>
            <a:r>
              <a:rPr lang="en-US" altLang="zh-CN" dirty="0"/>
              <a:t>phrases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83859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predicted</a:t>
            </a:r>
            <a:r>
              <a:rPr lang="zh-CN" altLang="en-US" dirty="0"/>
              <a:t> </a:t>
            </a:r>
            <a:r>
              <a:rPr lang="en-US" altLang="zh-CN" dirty="0"/>
              <a:t>true</a:t>
            </a:r>
            <a:r>
              <a:rPr lang="zh-CN" altLang="en-US" dirty="0"/>
              <a:t> </a:t>
            </a:r>
            <a:r>
              <a:rPr lang="en-US" altLang="zh-CN" dirty="0"/>
              <a:t>spans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69230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inputs,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compute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ranking</a:t>
            </a:r>
            <a:r>
              <a:rPr lang="zh-CN" altLang="en-US" dirty="0"/>
              <a:t> </a:t>
            </a:r>
            <a:r>
              <a:rPr lang="en-US" altLang="zh-CN" dirty="0"/>
              <a:t>scores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  <a:r>
              <a:rPr lang="zh-CN" altLang="en-US" dirty="0"/>
              <a:t>  </a:t>
            </a:r>
            <a:r>
              <a:rPr lang="en-US" altLang="zh-CN" dirty="0"/>
              <a:t>function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7391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sorted</a:t>
            </a:r>
            <a:r>
              <a:rPr lang="zh-CN" altLang="en-US" dirty="0"/>
              <a:t> </a:t>
            </a:r>
            <a:r>
              <a:rPr lang="en-US" altLang="zh-CN" dirty="0"/>
              <a:t>ranking</a:t>
            </a:r>
            <a:r>
              <a:rPr lang="zh-CN" altLang="en-US" dirty="0"/>
              <a:t> </a:t>
            </a:r>
            <a:r>
              <a:rPr lang="en-US" altLang="zh-CN" dirty="0"/>
              <a:t>scores,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7003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Top-K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true</a:t>
            </a:r>
            <a:r>
              <a:rPr lang="zh-CN" altLang="en-US" dirty="0"/>
              <a:t> </a:t>
            </a:r>
            <a:r>
              <a:rPr lang="en-US" altLang="zh-CN" dirty="0"/>
              <a:t>spans</a:t>
            </a:r>
            <a:r>
              <a:rPr lang="zh-CN" altLang="en-US" dirty="0"/>
              <a:t> </a:t>
            </a:r>
            <a:r>
              <a:rPr lang="en-US" altLang="zh-CN" dirty="0"/>
              <a:t>would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selected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ranker’s</a:t>
            </a:r>
            <a:r>
              <a:rPr lang="zh-CN" altLang="en-US" dirty="0"/>
              <a:t> </a:t>
            </a:r>
            <a:r>
              <a:rPr lang="en-US" altLang="zh-CN" dirty="0"/>
              <a:t>outputs.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K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computed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total</a:t>
            </a:r>
            <a:r>
              <a:rPr lang="zh-CN" altLang="en-US" dirty="0"/>
              <a:t> </a:t>
            </a:r>
            <a:r>
              <a:rPr lang="en-US" altLang="zh-CN" dirty="0"/>
              <a:t>words.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51057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classifier and</a:t>
            </a:r>
            <a:r>
              <a:rPr lang="zh-CN" altLang="en-US" dirty="0"/>
              <a:t> </a:t>
            </a:r>
            <a:r>
              <a:rPr lang="en-US" altLang="zh-CN" dirty="0"/>
              <a:t>ranker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trained</a:t>
            </a:r>
            <a:r>
              <a:rPr lang="zh-CN" altLang="en-US" dirty="0"/>
              <a:t> </a:t>
            </a:r>
            <a:r>
              <a:rPr lang="en-US" altLang="zh-CN" dirty="0"/>
              <a:t>separately with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loss.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classifier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trained</a:t>
            </a:r>
            <a:r>
              <a:rPr lang="zh-CN" altLang="en-US" dirty="0"/>
              <a:t> </a:t>
            </a:r>
            <a:r>
              <a:rPr lang="en-US" altLang="zh-CN" dirty="0"/>
              <a:t>under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cross-entropy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early-stop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method.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classifier</a:t>
            </a:r>
            <a:r>
              <a:rPr lang="zh-CN" altLang="en-US" dirty="0"/>
              <a:t> </a:t>
            </a:r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trained,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would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frozen,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70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ranker</a:t>
            </a:r>
            <a:r>
              <a:rPr lang="zh-CN" altLang="en-US" dirty="0"/>
              <a:t> </a:t>
            </a:r>
            <a:r>
              <a:rPr lang="en-US" altLang="zh-CN" dirty="0"/>
              <a:t>would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trained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sigmoid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another</a:t>
            </a:r>
            <a:r>
              <a:rPr lang="zh-CN" altLang="en-US" dirty="0"/>
              <a:t> </a:t>
            </a:r>
            <a:r>
              <a:rPr lang="en-US" altLang="zh-CN" dirty="0"/>
              <a:t>early-stop</a:t>
            </a:r>
            <a:r>
              <a:rPr lang="zh-CN" altLang="en-US" dirty="0"/>
              <a:t> </a:t>
            </a:r>
            <a:r>
              <a:rPr lang="en-US" altLang="zh-CN" dirty="0"/>
              <a:t>setting.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5420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Under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architecture,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9676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achieves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state-of-the-art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Genia</a:t>
            </a:r>
            <a:r>
              <a:rPr lang="zh-CN" altLang="en-US" dirty="0"/>
              <a:t> </a:t>
            </a:r>
            <a:r>
              <a:rPr lang="en-US" altLang="zh-CN" dirty="0"/>
              <a:t>Corpus</a:t>
            </a:r>
            <a:r>
              <a:rPr lang="zh-CN" altLang="en-US" dirty="0"/>
              <a:t> </a:t>
            </a:r>
            <a:r>
              <a:rPr lang="en-US" altLang="zh-CN" dirty="0"/>
              <a:t>3.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5379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Overall,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classifier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achieves</a:t>
            </a:r>
            <a:r>
              <a:rPr lang="zh-CN" altLang="en-US" dirty="0"/>
              <a:t> </a:t>
            </a:r>
            <a:r>
              <a:rPr lang="en-US" altLang="zh-CN" dirty="0"/>
              <a:t>pretty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recall</a:t>
            </a:r>
            <a:r>
              <a:rPr lang="zh-CN" altLang="en-US" dirty="0"/>
              <a:t> </a:t>
            </a:r>
            <a:r>
              <a:rPr lang="en-US" altLang="zh-CN" dirty="0"/>
              <a:t>while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ranker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better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precision,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improvements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gained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adding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external</a:t>
            </a:r>
            <a:r>
              <a:rPr lang="zh-CN" altLang="en-US" dirty="0"/>
              <a:t> </a:t>
            </a:r>
            <a:r>
              <a:rPr lang="en-US" altLang="zh-CN" dirty="0"/>
              <a:t>features,</a:t>
            </a:r>
            <a:r>
              <a:rPr lang="zh-CN" altLang="en-US" dirty="0"/>
              <a:t> </a:t>
            </a: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Glove,</a:t>
            </a:r>
            <a:r>
              <a:rPr lang="zh-CN" altLang="en-US" dirty="0"/>
              <a:t> </a:t>
            </a:r>
            <a:r>
              <a:rPr lang="en-US" altLang="zh-CN" dirty="0"/>
              <a:t>ELMO.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5586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contribution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patterns.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experiment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sentence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boost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performance.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11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sentence,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conceptual</a:t>
            </a:r>
            <a:r>
              <a:rPr lang="zh-CN" altLang="en-US" dirty="0"/>
              <a:t> </a:t>
            </a:r>
            <a:r>
              <a:rPr lang="en-US" altLang="zh-CN" dirty="0"/>
              <a:t>phrases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found.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75923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Furthermore,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against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length.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classifier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recall.</a:t>
            </a:r>
            <a:r>
              <a:rPr lang="zh-CN" altLang="en-US" dirty="0"/>
              <a:t> </a:t>
            </a:r>
            <a:r>
              <a:rPr lang="en-US" altLang="zh-CN" dirty="0"/>
              <a:t>however</a:t>
            </a:r>
            <a:r>
              <a:rPr lang="zh-CN" altLang="en-US" dirty="0"/>
              <a:t>， </a:t>
            </a:r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precision</a:t>
            </a:r>
            <a:r>
              <a:rPr lang="zh-CN" altLang="en-US" dirty="0"/>
              <a:t> </a:t>
            </a:r>
            <a:r>
              <a:rPr lang="en-US" altLang="zh-CN" dirty="0"/>
              <a:t>score</a:t>
            </a:r>
            <a:r>
              <a:rPr lang="zh-CN" altLang="en-US" dirty="0"/>
              <a:t> </a:t>
            </a:r>
            <a:r>
              <a:rPr lang="en-US" altLang="zh-CN" dirty="0"/>
              <a:t>occur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ranker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length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3.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caused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K-value,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alpha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experiment.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7421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predict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conceptual</a:t>
            </a:r>
            <a:r>
              <a:rPr lang="zh-CN" altLang="en-US" dirty="0"/>
              <a:t> </a:t>
            </a:r>
            <a:r>
              <a:rPr lang="en-US" altLang="zh-CN" dirty="0"/>
              <a:t>spans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golden.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examples,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six</a:t>
            </a:r>
            <a:r>
              <a:rPr lang="zh-CN" altLang="en-US" dirty="0"/>
              <a:t> </a:t>
            </a:r>
            <a:r>
              <a:rPr lang="en-US" altLang="zh-CN" dirty="0"/>
              <a:t>seven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three.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gold,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express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conceptual</a:t>
            </a:r>
            <a:r>
              <a:rPr lang="zh-CN" altLang="en-US" dirty="0"/>
              <a:t> </a:t>
            </a:r>
            <a:r>
              <a:rPr lang="en-US" altLang="zh-CN" dirty="0"/>
              <a:t>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41453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conclusion,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862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achieve</a:t>
            </a:r>
            <a:r>
              <a:rPr lang="zh-CN" altLang="en-US" dirty="0"/>
              <a:t> </a:t>
            </a:r>
            <a:r>
              <a:rPr lang="en-US" altLang="zh-CN" dirty="0"/>
              <a:t>start-of-the-art</a:t>
            </a:r>
            <a:r>
              <a:rPr lang="zh-CN" altLang="en-US" dirty="0"/>
              <a:t> </a:t>
            </a:r>
            <a:r>
              <a:rPr lang="en-US" altLang="zh-CN" dirty="0"/>
              <a:t>result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just</a:t>
            </a:r>
            <a:r>
              <a:rPr lang="zh-CN" altLang="en-US" dirty="0"/>
              <a:t> </a:t>
            </a:r>
            <a:r>
              <a:rPr lang="en-US" altLang="zh-CN" dirty="0"/>
              <a:t>raw</a:t>
            </a:r>
            <a:r>
              <a:rPr lang="zh-CN" altLang="en-US" dirty="0"/>
              <a:t> </a:t>
            </a:r>
            <a:r>
              <a:rPr lang="en-US" altLang="zh-CN" dirty="0"/>
              <a:t>text.</a:t>
            </a:r>
            <a:r>
              <a:rPr lang="zh-CN" altLang="en-US" dirty="0"/>
              <a:t> </a:t>
            </a:r>
            <a:r>
              <a:rPr lang="en-US" altLang="zh-CN" dirty="0"/>
              <a:t>Designing</a:t>
            </a:r>
            <a:r>
              <a:rPr lang="zh-CN" altLang="en-US" dirty="0"/>
              <a:t> </a:t>
            </a:r>
            <a:r>
              <a:rPr lang="en-US" altLang="zh-CN" dirty="0"/>
              <a:t>reasonable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pattern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 err="1"/>
              <a:t>applauseable</a:t>
            </a:r>
            <a:r>
              <a:rPr lang="en-US" altLang="zh-CN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68477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available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 err="1"/>
              <a:t>Github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question,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welcomed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ask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Github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patience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listening.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nice</a:t>
            </a:r>
            <a:r>
              <a:rPr lang="zh-CN" altLang="en-US" dirty="0"/>
              <a:t> </a:t>
            </a:r>
            <a:r>
              <a:rPr lang="en-US" altLang="zh-CN" dirty="0"/>
              <a:t>day.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47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protein</a:t>
            </a:r>
            <a:r>
              <a:rPr lang="zh-CN" altLang="en-US" dirty="0"/>
              <a:t> </a:t>
            </a:r>
            <a:r>
              <a:rPr lang="en-US" altLang="zh-CN" dirty="0"/>
              <a:t>concept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12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domain</a:t>
            </a:r>
            <a:r>
              <a:rPr lang="zh-CN" altLang="en-US" dirty="0"/>
              <a:t> </a:t>
            </a:r>
            <a:r>
              <a:rPr lang="en-US" altLang="zh-CN" dirty="0"/>
              <a:t>concept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42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last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Gene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concept.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terms,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nested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bigger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0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5.</a:t>
            </a:r>
            <a:r>
              <a:rPr lang="zh-CN" altLang="en-US" dirty="0"/>
              <a:t> </a:t>
            </a:r>
            <a:r>
              <a:rPr lang="en-US" altLang="zh-CN" dirty="0"/>
              <a:t>Currently,</a:t>
            </a:r>
            <a:r>
              <a:rPr lang="zh-CN" altLang="en-US" dirty="0"/>
              <a:t> </a:t>
            </a:r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exists</a:t>
            </a:r>
            <a:r>
              <a:rPr lang="zh-CN" altLang="en-US" dirty="0"/>
              <a:t> </a:t>
            </a:r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state-of-the-art</a:t>
            </a:r>
            <a:r>
              <a:rPr lang="zh-CN" altLang="en-US" dirty="0"/>
              <a:t> </a:t>
            </a:r>
            <a:r>
              <a:rPr lang="en-US" altLang="zh-CN" dirty="0"/>
              <a:t>models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task.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329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feature-based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proposed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Yu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2017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0D63B-4965-D849-8981-71B13B62E1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9B67A-45BE-DF48-ADD7-E1AC0B5819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67C5F-D54F-F94F-ADF9-8811F6D75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E3CD3-F18D-1E47-9196-B3CE33E1F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90F85-F4F6-F64A-8333-52A97B614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27836-51A5-3846-B17F-1314529EF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97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AAB40-C99F-CF4B-A205-7BF3116C6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1606F9-786F-8B4F-BC75-BAD1A83DF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CC9DD-0C07-AA46-9FE3-283A849D8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AD314-1184-BD4A-AB21-4C8B6D458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61003-5425-DA47-9403-B9C2C32E6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18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393AAA-DC40-4746-AC9B-67A0B18755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3CD869-4F01-DB41-ADCF-6561B2A0B9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93705-6A0F-AB42-A6C3-125A0F8D9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7399B-3AE0-C346-9BCA-663B60849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BB95E-302D-8D46-9A2E-51F7C5BC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901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E4B8-0D50-E840-96EE-D3C69A650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25A35-8B2A-3342-809F-D6C730DE7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6104D-DAB9-0E40-AAE8-C32B0D867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A0133-6E55-A742-9A4C-052208E29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8E5CA-91B9-FA4E-8517-E1F9BFF6A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495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18B2-406A-F944-A2D7-04DA67084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06A435-B1FD-5D45-B27E-56BCC7BDF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F62EB-640A-A542-A91F-74147C551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94610-6A76-8546-AA3C-4A5E6F39C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286F7-E28C-8446-BC9D-857B1E1CD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26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2EAE5-2E09-6C4D-9C3E-1B47D2E2B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4CD93-7743-8443-97E9-C4F2B9DFE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8608E-675F-0047-B0D3-7E2451BAB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AC92A6-ACB5-DA48-96E0-94068E38F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86E161-0E07-2547-933F-F2D262563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CA7B27-A0A4-1048-9275-86026BBD7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850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6104A-0977-A84F-8EF3-6EC91BDD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A6331-FF30-4C40-8490-A91828362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85E293-E29F-CB45-9A72-06879EB5E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04F576-BD70-5D4F-B504-7662084E3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BE4416-8799-E44A-99D9-A0AA931D4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2FCAB5-A83A-BF4F-9909-BBDCB5885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83C3DC-499C-EF41-8828-6039F8C31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DA721F-6ADE-F140-B8E4-B7ED19F98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01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BB4D5-0E61-ED41-B6B4-F34561C4A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6312F8-166F-304C-87BC-3022804BA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7AA5DA-599F-2B4C-96BF-A0FDD6EE3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03FBF0-AC73-2D44-9F93-E621E3768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75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CEEA5C-D9EC-7644-BE57-0376BFAEF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90CE69-63BF-4A41-998F-0FFD9E4CF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0DB03-7927-2646-A691-010138C21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42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35A23-E8C9-0E4E-A715-AD2FD9E6E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4282C-9023-994D-9CCD-C0D687B4E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506B6-A48F-4049-B484-7FB8FD105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4A3F9-31DA-7046-966F-D89EE1CCB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DA656-F89A-994A-BF17-8F2DFD5E3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760763-4997-5D40-AC63-00F368C0C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39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1CD06-26AA-D547-83CC-FF0CCE75F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0E41B-8BA3-934A-A12A-9390E3B914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AEFB6-A7AE-F246-8E4B-59F4597F0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624739-E451-E941-89DA-4D9DDC4B1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4CFF50-1486-C447-AB82-BC7141C1C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BC77C-F16A-1A47-9E31-158217C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464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063ED5-56A2-0344-8701-6B8C31CB2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C3B9D-CC4C-8B45-8059-52B709390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BE4F8-F5C6-9F41-9726-690956122A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5709C-CD2A-104A-8DCC-16949ABC54B4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447B1-EB7B-6646-BA41-9FC4FC2E37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52A33-5AEB-6842-8F82-329A730366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73393-5999-6149-8931-18234772A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363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.png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.png"/><Relationship Id="rId5" Type="http://schemas.openxmlformats.org/officeDocument/2006/relationships/image" Target="../media/image3.emf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.png"/><Relationship Id="rId5" Type="http://schemas.openxmlformats.org/officeDocument/2006/relationships/image" Target="../media/image3.emf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1.png"/><Relationship Id="rId5" Type="http://schemas.openxmlformats.org/officeDocument/2006/relationships/image" Target="../media/image4.emf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25.m4a"/><Relationship Id="rId7" Type="http://schemas.openxmlformats.org/officeDocument/2006/relationships/image" Target="../media/image6.emf"/><Relationship Id="rId2" Type="http://schemas.microsoft.com/office/2007/relationships/media" Target="../media/media25.m4a"/><Relationship Id="rId1" Type="http://schemas.openxmlformats.org/officeDocument/2006/relationships/tags" Target="../tags/tag2.xml"/><Relationship Id="rId6" Type="http://schemas.openxmlformats.org/officeDocument/2006/relationships/image" Target="../media/image5.emf"/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emf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openxmlformats.org/officeDocument/2006/relationships/image" Target="../media/image7.emf"/><Relationship Id="rId5" Type="http://schemas.openxmlformats.org/officeDocument/2006/relationships/image" Target="../media/image5.emf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image" Target="../media/image1.png"/><Relationship Id="rId5" Type="http://schemas.openxmlformats.org/officeDocument/2006/relationships/image" Target="../media/image9.emf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6" Type="http://schemas.openxmlformats.org/officeDocument/2006/relationships/image" Target="../media/image1.png"/><Relationship Id="rId5" Type="http://schemas.openxmlformats.org/officeDocument/2006/relationships/image" Target="../media/image12.emf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6" Type="http://schemas.openxmlformats.org/officeDocument/2006/relationships/image" Target="../media/image1.png"/><Relationship Id="rId5" Type="http://schemas.openxmlformats.org/officeDocument/2006/relationships/image" Target="../media/image15.emf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9.emf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6" Type="http://schemas.openxmlformats.org/officeDocument/2006/relationships/image" Target="../media/image18.emf"/><Relationship Id="rId5" Type="http://schemas.openxmlformats.org/officeDocument/2006/relationships/image" Target="../media/image16.emf"/><Relationship Id="rId4" Type="http://schemas.openxmlformats.org/officeDocument/2006/relationships/notesSlide" Target="../notesSlides/notesSlide33.xml"/><Relationship Id="rId9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6" Type="http://schemas.openxmlformats.org/officeDocument/2006/relationships/image" Target="../media/image1.png"/><Relationship Id="rId5" Type="http://schemas.openxmlformats.org/officeDocument/2006/relationships/image" Target="../media/image21.emf"/><Relationship Id="rId4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6" Type="http://schemas.openxmlformats.org/officeDocument/2006/relationships/image" Target="../media/image1.png"/><Relationship Id="rId5" Type="http://schemas.openxmlformats.org/officeDocument/2006/relationships/image" Target="../media/image22.emf"/><Relationship Id="rId4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6" Type="http://schemas.openxmlformats.org/officeDocument/2006/relationships/image" Target="../media/image1.png"/><Relationship Id="rId5" Type="http://schemas.openxmlformats.org/officeDocument/2006/relationships/image" Target="../media/image22.emf"/><Relationship Id="rId4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6" Type="http://schemas.openxmlformats.org/officeDocument/2006/relationships/image" Target="../media/image1.png"/><Relationship Id="rId5" Type="http://schemas.openxmlformats.org/officeDocument/2006/relationships/image" Target="../media/image23.emf"/><Relationship Id="rId4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audio" Target="../media/media39.m4a"/><Relationship Id="rId7" Type="http://schemas.openxmlformats.org/officeDocument/2006/relationships/image" Target="../media/image1.png"/><Relationship Id="rId2" Type="http://schemas.microsoft.com/office/2007/relationships/media" Target="../media/media39.m4a"/><Relationship Id="rId1" Type="http://schemas.openxmlformats.org/officeDocument/2006/relationships/tags" Target="../tags/tag3.xml"/><Relationship Id="rId6" Type="http://schemas.openxmlformats.org/officeDocument/2006/relationships/image" Target="../media/image23.emf"/><Relationship Id="rId5" Type="http://schemas.openxmlformats.org/officeDocument/2006/relationships/notesSlide" Target="../notesSlides/notesSlide39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6" Type="http://schemas.openxmlformats.org/officeDocument/2006/relationships/image" Target="../media/image23.emf"/><Relationship Id="rId5" Type="http://schemas.openxmlformats.org/officeDocument/2006/relationships/image" Target="../media/image24.emf"/><Relationship Id="rId4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5.emf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6" Type="http://schemas.openxmlformats.org/officeDocument/2006/relationships/image" Target="../media/image23.emf"/><Relationship Id="rId5" Type="http://schemas.openxmlformats.org/officeDocument/2006/relationships/image" Target="../media/image24.emf"/><Relationship Id="rId4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5.emf"/><Relationship Id="rId2" Type="http://schemas.openxmlformats.org/officeDocument/2006/relationships/audio" Target="../media/media43.m4a"/><Relationship Id="rId1" Type="http://schemas.microsoft.com/office/2007/relationships/media" Target="../media/media43.m4a"/><Relationship Id="rId6" Type="http://schemas.openxmlformats.org/officeDocument/2006/relationships/image" Target="../media/image23.emf"/><Relationship Id="rId5" Type="http://schemas.openxmlformats.org/officeDocument/2006/relationships/image" Target="../media/image24.emf"/><Relationship Id="rId4" Type="http://schemas.openxmlformats.org/officeDocument/2006/relationships/notesSlide" Target="../notesSlides/notesSlide43.xml"/><Relationship Id="rId9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4.m4a"/><Relationship Id="rId1" Type="http://schemas.microsoft.com/office/2007/relationships/media" Target="../media/media44.m4a"/><Relationship Id="rId6" Type="http://schemas.openxmlformats.org/officeDocument/2006/relationships/image" Target="../media/image1.png"/><Relationship Id="rId5" Type="http://schemas.openxmlformats.org/officeDocument/2006/relationships/image" Target="../media/image27.emf"/><Relationship Id="rId4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5.m4a"/><Relationship Id="rId1" Type="http://schemas.microsoft.com/office/2007/relationships/media" Target="../media/media45.m4a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6.m4a"/><Relationship Id="rId1" Type="http://schemas.microsoft.com/office/2007/relationships/media" Target="../media/media4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7.m4a"/><Relationship Id="rId1" Type="http://schemas.microsoft.com/office/2007/relationships/media" Target="../media/media4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8.m4a"/><Relationship Id="rId1" Type="http://schemas.microsoft.com/office/2007/relationships/media" Target="../media/media48.m4a"/><Relationship Id="rId6" Type="http://schemas.openxmlformats.org/officeDocument/2006/relationships/image" Target="../media/image1.png"/><Relationship Id="rId5" Type="http://schemas.openxmlformats.org/officeDocument/2006/relationships/image" Target="../media/image29.emf"/><Relationship Id="rId4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9.m4a"/><Relationship Id="rId1" Type="http://schemas.microsoft.com/office/2007/relationships/media" Target="../media/media49.m4a"/><Relationship Id="rId6" Type="http://schemas.openxmlformats.org/officeDocument/2006/relationships/image" Target="../media/image1.png"/><Relationship Id="rId5" Type="http://schemas.openxmlformats.org/officeDocument/2006/relationships/image" Target="../media/image30.emf"/><Relationship Id="rId4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0.m4a"/><Relationship Id="rId1" Type="http://schemas.microsoft.com/office/2007/relationships/media" Target="../media/media50.m4a"/><Relationship Id="rId6" Type="http://schemas.openxmlformats.org/officeDocument/2006/relationships/image" Target="../media/image26.emf"/><Relationship Id="rId5" Type="http://schemas.openxmlformats.org/officeDocument/2006/relationships/image" Target="../media/image31.emf"/><Relationship Id="rId4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audio" Target="../media/media51.m4a"/><Relationship Id="rId7" Type="http://schemas.openxmlformats.org/officeDocument/2006/relationships/image" Target="../media/image1.png"/><Relationship Id="rId2" Type="http://schemas.microsoft.com/office/2007/relationships/media" Target="../media/media51.m4a"/><Relationship Id="rId1" Type="http://schemas.openxmlformats.org/officeDocument/2006/relationships/tags" Target="../tags/tag4.xml"/><Relationship Id="rId6" Type="http://schemas.openxmlformats.org/officeDocument/2006/relationships/image" Target="../media/image32.emf"/><Relationship Id="rId5" Type="http://schemas.openxmlformats.org/officeDocument/2006/relationships/notesSlide" Target="../notesSlides/notesSlide51.xml"/><Relationship Id="rId4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2.m4a"/><Relationship Id="rId1" Type="http://schemas.microsoft.com/office/2007/relationships/media" Target="../media/media5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3.m4a"/><Relationship Id="rId1" Type="http://schemas.microsoft.com/office/2007/relationships/media" Target="../media/media5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4.m4a"/><Relationship Id="rId1" Type="http://schemas.microsoft.com/office/2007/relationships/media" Target="../media/media54.m4a"/><Relationship Id="rId6" Type="http://schemas.openxmlformats.org/officeDocument/2006/relationships/image" Target="../media/image1.png"/><Relationship Id="rId5" Type="http://schemas.openxmlformats.org/officeDocument/2006/relationships/hyperlink" Target="https://github.com/CooDL/Nested-Term-Extraction" TargetMode="External"/><Relationship Id="rId4" Type="http://schemas.openxmlformats.org/officeDocument/2006/relationships/notesSlide" Target="../notesSlides/notesSlide5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00339-B710-3044-83BF-75E28CE3F0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SG" dirty="0"/>
              <a:t>Feature-Less End-to-End Nested Term Extraction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74CA52-01B4-CE47-8594-B1EAC855E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04081"/>
            <a:ext cx="9144000" cy="1655762"/>
          </a:xfrm>
        </p:spPr>
        <p:txBody>
          <a:bodyPr/>
          <a:lstStyle/>
          <a:p>
            <a:r>
              <a:rPr lang="en-SG" dirty="0" err="1"/>
              <a:t>Yuze</a:t>
            </a:r>
            <a:r>
              <a:rPr lang="en-SG" dirty="0"/>
              <a:t> Gao and Yu Yuan</a:t>
            </a:r>
          </a:p>
          <a:p>
            <a:endParaRPr lang="en-US" dirty="0"/>
          </a:p>
          <a:p>
            <a:r>
              <a:rPr lang="en-US" dirty="0"/>
              <a:t>Oc</a:t>
            </a:r>
            <a:r>
              <a:rPr lang="en-US" altLang="zh-CN" dirty="0"/>
              <a:t>t.</a:t>
            </a:r>
            <a:r>
              <a:rPr lang="zh-CN" altLang="en-US" dirty="0"/>
              <a:t> </a:t>
            </a:r>
            <a:r>
              <a:rPr lang="en-US" altLang="zh-CN" dirty="0"/>
              <a:t>12,</a:t>
            </a:r>
            <a:r>
              <a:rPr lang="zh-CN" altLang="en-US" dirty="0"/>
              <a:t> </a:t>
            </a:r>
            <a:r>
              <a:rPr lang="en-US" altLang="zh-CN" dirty="0"/>
              <a:t>2019,</a:t>
            </a:r>
            <a:r>
              <a:rPr lang="zh-CN" altLang="en-US" dirty="0"/>
              <a:t> </a:t>
            </a:r>
            <a:r>
              <a:rPr lang="en-US" altLang="zh-CN" dirty="0"/>
              <a:t>Dunhuang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00F0DF5-83D7-4642-BE22-C5C59DFED5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039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07"/>
    </mc:Choice>
    <mc:Fallback>
      <p:transition spd="slow" advTm="11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Automatic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Term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Extraction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(ATE)</a:t>
            </a:r>
          </a:p>
          <a:p>
            <a:r>
              <a:rPr lang="en-US" altLang="zh-CN" dirty="0"/>
              <a:t>Methods:</a:t>
            </a:r>
            <a:endParaRPr lang="en-SG" altLang="zh-CN" dirty="0"/>
          </a:p>
          <a:p>
            <a:pPr lvl="1"/>
            <a:r>
              <a:rPr lang="en-US" altLang="zh-CN" dirty="0"/>
              <a:t>Feature-based:</a:t>
            </a:r>
            <a:r>
              <a:rPr lang="zh-CN" altLang="en-US" dirty="0"/>
              <a:t> </a:t>
            </a:r>
            <a:r>
              <a:rPr lang="en-US" altLang="zh-CN" dirty="0"/>
              <a:t>Yu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al.</a:t>
            </a:r>
            <a:r>
              <a:rPr lang="zh-CN" altLang="en-US" dirty="0"/>
              <a:t> </a:t>
            </a:r>
            <a:r>
              <a:rPr lang="en-US" altLang="zh-CN" dirty="0"/>
              <a:t>2017:</a:t>
            </a:r>
          </a:p>
          <a:p>
            <a:pPr lvl="2"/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ten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extracted features</a:t>
            </a:r>
            <a:r>
              <a:rPr lang="zh-CN" altLang="en-US" dirty="0"/>
              <a:t> </a:t>
            </a:r>
            <a:r>
              <a:rPr lang="en-US" altLang="zh-CN" dirty="0"/>
              <a:t>(such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IDF,</a:t>
            </a:r>
            <a:r>
              <a:rPr lang="zh-CN" altLang="en-US" dirty="0"/>
              <a:t> </a:t>
            </a:r>
            <a:r>
              <a:rPr lang="en-US" altLang="zh-CN" dirty="0" err="1"/>
              <a:t>consine</a:t>
            </a:r>
            <a:r>
              <a:rPr lang="zh-CN" altLang="en-US" dirty="0"/>
              <a:t> </a:t>
            </a:r>
            <a:r>
              <a:rPr lang="en-US" altLang="zh-CN" dirty="0"/>
              <a:t>distance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etc.)</a:t>
            </a:r>
            <a:endParaRPr lang="en-SG" dirty="0"/>
          </a:p>
          <a:p>
            <a:pPr lvl="1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09311D-E240-5345-9351-5E76B8A6252B}"/>
              </a:ext>
            </a:extLst>
          </p:cNvPr>
          <p:cNvSpPr txBox="1"/>
          <p:nvPr/>
        </p:nvSpPr>
        <p:spPr>
          <a:xfrm>
            <a:off x="114300" y="6169709"/>
            <a:ext cx="11930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dirty="0"/>
              <a:t>Yu</a:t>
            </a:r>
            <a:r>
              <a:rPr lang="zh-CN" altLang="en-US" dirty="0"/>
              <a:t> </a:t>
            </a:r>
            <a:r>
              <a:rPr lang="en-SG" dirty="0"/>
              <a:t>Yuan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SG" dirty="0" err="1"/>
              <a:t>Jie</a:t>
            </a:r>
            <a:r>
              <a:rPr lang="zh-CN" altLang="en-US" dirty="0"/>
              <a:t> </a:t>
            </a:r>
            <a:r>
              <a:rPr lang="en-SG" dirty="0"/>
              <a:t>Gao</a:t>
            </a:r>
            <a:r>
              <a:rPr lang="zh-CN" altLang="en-US" dirty="0"/>
              <a:t> </a:t>
            </a:r>
            <a:r>
              <a:rPr lang="en-SG" dirty="0"/>
              <a:t>and</a:t>
            </a:r>
            <a:r>
              <a:rPr lang="zh-CN" altLang="en-US" dirty="0"/>
              <a:t> </a:t>
            </a:r>
            <a:r>
              <a:rPr lang="en-SG" dirty="0"/>
              <a:t>Yue</a:t>
            </a:r>
            <a:r>
              <a:rPr lang="zh-CN" altLang="en-US" dirty="0"/>
              <a:t> </a:t>
            </a:r>
            <a:r>
              <a:rPr lang="en-SG" dirty="0"/>
              <a:t>Zhang: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SG" dirty="0"/>
              <a:t>Supervised</a:t>
            </a:r>
            <a:r>
              <a:rPr lang="zh-CN" altLang="en-US" dirty="0"/>
              <a:t> </a:t>
            </a:r>
            <a:r>
              <a:rPr lang="en-SG" dirty="0"/>
              <a:t>learning</a:t>
            </a:r>
            <a:r>
              <a:rPr lang="zh-CN" altLang="en-US" dirty="0"/>
              <a:t> </a:t>
            </a:r>
            <a:r>
              <a:rPr lang="en-SG" dirty="0"/>
              <a:t>for</a:t>
            </a:r>
            <a:r>
              <a:rPr lang="zh-CN" altLang="en-US" dirty="0"/>
              <a:t> </a:t>
            </a:r>
            <a:r>
              <a:rPr lang="en-SG" dirty="0"/>
              <a:t>robust</a:t>
            </a:r>
            <a:r>
              <a:rPr lang="zh-CN" altLang="en-US" dirty="0"/>
              <a:t> </a:t>
            </a:r>
            <a:r>
              <a:rPr lang="en-SG" dirty="0"/>
              <a:t>term</a:t>
            </a:r>
            <a:r>
              <a:rPr lang="zh-CN" altLang="en-US" dirty="0"/>
              <a:t> </a:t>
            </a:r>
            <a:r>
              <a:rPr lang="en-SG" dirty="0"/>
              <a:t>extraction.</a:t>
            </a:r>
            <a:r>
              <a:rPr lang="en-US" altLang="zh-CN" dirty="0"/>
              <a:t>”</a:t>
            </a:r>
            <a:r>
              <a:rPr lang="en-SG" dirty="0"/>
              <a:t> 2017 International Conference on Asian Language Processing (IALP). IEEE, 2017. 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4278A67-FDBA-D14C-B39E-DEDEEC73A5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81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45"/>
    </mc:Choice>
    <mc:Fallback>
      <p:transition spd="slow" advTm="8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Automatic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Term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Extraction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(ATE)</a:t>
            </a:r>
          </a:p>
          <a:p>
            <a:r>
              <a:rPr lang="en-US" altLang="zh-CN" dirty="0"/>
              <a:t>Methods:</a:t>
            </a:r>
            <a:endParaRPr lang="en-SG" altLang="zh-CN" dirty="0"/>
          </a:p>
          <a:p>
            <a:pPr lvl="1"/>
            <a:r>
              <a:rPr lang="en-US" altLang="zh-CN" dirty="0"/>
              <a:t>Feature-based:</a:t>
            </a:r>
            <a:r>
              <a:rPr lang="zh-CN" altLang="en-US" dirty="0"/>
              <a:t> </a:t>
            </a:r>
            <a:r>
              <a:rPr lang="en-US" altLang="zh-CN" dirty="0"/>
              <a:t>Yu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al.</a:t>
            </a:r>
            <a:r>
              <a:rPr lang="zh-CN" altLang="en-US" dirty="0"/>
              <a:t> </a:t>
            </a:r>
            <a:r>
              <a:rPr lang="en-US" altLang="zh-CN" dirty="0"/>
              <a:t>2017:</a:t>
            </a:r>
          </a:p>
          <a:p>
            <a:pPr lvl="2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Using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ten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extracted features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(such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IDF,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consine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distance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etc.)</a:t>
            </a:r>
          </a:p>
          <a:p>
            <a:pPr lvl="2"/>
            <a:r>
              <a:rPr lang="en-US" altLang="zh-CN" dirty="0"/>
              <a:t>Drawback: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Consuming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complicate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preparation</a:t>
            </a:r>
            <a:endParaRPr lang="en-SG" dirty="0"/>
          </a:p>
          <a:p>
            <a:pPr lvl="1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09311D-E240-5345-9351-5E76B8A6252B}"/>
              </a:ext>
            </a:extLst>
          </p:cNvPr>
          <p:cNvSpPr txBox="1"/>
          <p:nvPr/>
        </p:nvSpPr>
        <p:spPr>
          <a:xfrm>
            <a:off x="114300" y="6169709"/>
            <a:ext cx="11930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dirty="0"/>
              <a:t>Yu</a:t>
            </a:r>
            <a:r>
              <a:rPr lang="zh-CN" altLang="en-US" dirty="0"/>
              <a:t> </a:t>
            </a:r>
            <a:r>
              <a:rPr lang="en-SG" dirty="0"/>
              <a:t>Yuan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SG" dirty="0" err="1"/>
              <a:t>Jie</a:t>
            </a:r>
            <a:r>
              <a:rPr lang="zh-CN" altLang="en-US" dirty="0"/>
              <a:t> </a:t>
            </a:r>
            <a:r>
              <a:rPr lang="en-SG" dirty="0"/>
              <a:t>Gao</a:t>
            </a:r>
            <a:r>
              <a:rPr lang="zh-CN" altLang="en-US" dirty="0"/>
              <a:t> </a:t>
            </a:r>
            <a:r>
              <a:rPr lang="en-SG" dirty="0"/>
              <a:t>and</a:t>
            </a:r>
            <a:r>
              <a:rPr lang="zh-CN" altLang="en-US" dirty="0"/>
              <a:t> </a:t>
            </a:r>
            <a:r>
              <a:rPr lang="en-SG" dirty="0"/>
              <a:t>Yue</a:t>
            </a:r>
            <a:r>
              <a:rPr lang="zh-CN" altLang="en-US" dirty="0"/>
              <a:t> </a:t>
            </a:r>
            <a:r>
              <a:rPr lang="en-SG" dirty="0"/>
              <a:t>Zhang: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SG" dirty="0"/>
              <a:t>Supervised</a:t>
            </a:r>
            <a:r>
              <a:rPr lang="zh-CN" altLang="en-US" dirty="0"/>
              <a:t> </a:t>
            </a:r>
            <a:r>
              <a:rPr lang="en-SG" dirty="0"/>
              <a:t>learning</a:t>
            </a:r>
            <a:r>
              <a:rPr lang="zh-CN" altLang="en-US" dirty="0"/>
              <a:t> </a:t>
            </a:r>
            <a:r>
              <a:rPr lang="en-SG" dirty="0"/>
              <a:t>for</a:t>
            </a:r>
            <a:r>
              <a:rPr lang="zh-CN" altLang="en-US" dirty="0"/>
              <a:t> </a:t>
            </a:r>
            <a:r>
              <a:rPr lang="en-SG" dirty="0"/>
              <a:t>robust</a:t>
            </a:r>
            <a:r>
              <a:rPr lang="zh-CN" altLang="en-US" dirty="0"/>
              <a:t> </a:t>
            </a:r>
            <a:r>
              <a:rPr lang="en-SG" dirty="0"/>
              <a:t>term</a:t>
            </a:r>
            <a:r>
              <a:rPr lang="zh-CN" altLang="en-US" dirty="0"/>
              <a:t> </a:t>
            </a:r>
            <a:r>
              <a:rPr lang="en-SG" dirty="0"/>
              <a:t>extraction.</a:t>
            </a:r>
            <a:r>
              <a:rPr lang="en-US" altLang="zh-CN" dirty="0"/>
              <a:t>”</a:t>
            </a:r>
            <a:r>
              <a:rPr lang="en-SG" dirty="0"/>
              <a:t> 2017 International Conference on Asian Language Processing (IALP). IEEE, 2017. 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9DF8763-BD09-C948-9167-2D02128978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3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77"/>
    </mc:Choice>
    <mc:Fallback>
      <p:transition spd="slow" advTm="84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Automatic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Term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Extraction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(ATE)</a:t>
            </a:r>
          </a:p>
          <a:p>
            <a:r>
              <a:rPr lang="en-US" altLang="zh-CN" dirty="0"/>
              <a:t>Methods:</a:t>
            </a:r>
            <a:endParaRPr lang="en-SG" altLang="zh-CN" dirty="0"/>
          </a:p>
          <a:p>
            <a:pPr lvl="1"/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Feature-based: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Yu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et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al.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2017</a:t>
            </a:r>
          </a:p>
          <a:p>
            <a:pPr lvl="1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1E3E8A-85E5-8249-BEB8-BA80FB157461}"/>
              </a:ext>
            </a:extLst>
          </p:cNvPr>
          <p:cNvSpPr txBox="1"/>
          <p:nvPr/>
        </p:nvSpPr>
        <p:spPr>
          <a:xfrm>
            <a:off x="114300" y="6169709"/>
            <a:ext cx="11930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dirty="0"/>
              <a:t>Yu</a:t>
            </a:r>
            <a:r>
              <a:rPr lang="zh-CN" altLang="en-US" dirty="0"/>
              <a:t> </a:t>
            </a:r>
            <a:r>
              <a:rPr lang="en-SG" dirty="0"/>
              <a:t>Yuan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SG" dirty="0" err="1"/>
              <a:t>Jie</a:t>
            </a:r>
            <a:r>
              <a:rPr lang="zh-CN" altLang="en-US" dirty="0"/>
              <a:t> </a:t>
            </a:r>
            <a:r>
              <a:rPr lang="en-SG" dirty="0"/>
              <a:t>Gao</a:t>
            </a:r>
            <a:r>
              <a:rPr lang="zh-CN" altLang="en-US" dirty="0"/>
              <a:t> </a:t>
            </a:r>
            <a:r>
              <a:rPr lang="en-SG" dirty="0"/>
              <a:t>and</a:t>
            </a:r>
            <a:r>
              <a:rPr lang="zh-CN" altLang="en-US" dirty="0"/>
              <a:t> </a:t>
            </a:r>
            <a:r>
              <a:rPr lang="en-SG" dirty="0"/>
              <a:t>Yue</a:t>
            </a:r>
            <a:r>
              <a:rPr lang="zh-CN" altLang="en-US" dirty="0"/>
              <a:t> </a:t>
            </a:r>
            <a:r>
              <a:rPr lang="en-SG" dirty="0"/>
              <a:t>Zhang: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SG" dirty="0"/>
              <a:t>Supervised</a:t>
            </a:r>
            <a:r>
              <a:rPr lang="zh-CN" altLang="en-US" dirty="0"/>
              <a:t> </a:t>
            </a:r>
            <a:r>
              <a:rPr lang="en-SG" dirty="0"/>
              <a:t>learning</a:t>
            </a:r>
            <a:r>
              <a:rPr lang="zh-CN" altLang="en-US" dirty="0"/>
              <a:t> </a:t>
            </a:r>
            <a:r>
              <a:rPr lang="en-SG" dirty="0"/>
              <a:t>for</a:t>
            </a:r>
            <a:r>
              <a:rPr lang="zh-CN" altLang="en-US" dirty="0"/>
              <a:t> </a:t>
            </a:r>
            <a:r>
              <a:rPr lang="en-SG" dirty="0"/>
              <a:t>robust</a:t>
            </a:r>
            <a:r>
              <a:rPr lang="zh-CN" altLang="en-US" dirty="0"/>
              <a:t> </a:t>
            </a:r>
            <a:r>
              <a:rPr lang="en-SG" dirty="0"/>
              <a:t>term</a:t>
            </a:r>
            <a:r>
              <a:rPr lang="zh-CN" altLang="en-US" dirty="0"/>
              <a:t> </a:t>
            </a:r>
            <a:r>
              <a:rPr lang="en-SG" dirty="0"/>
              <a:t>extraction.</a:t>
            </a:r>
            <a:r>
              <a:rPr lang="en-US" altLang="zh-CN" dirty="0"/>
              <a:t>”</a:t>
            </a:r>
            <a:r>
              <a:rPr lang="en-SG" dirty="0"/>
              <a:t> 2017 International Conference on Asian Language Processing (IALP). IEEE, 2017. 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15881E2-537C-B64E-AC51-3EE101DF7F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317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2"/>
    </mc:Choice>
    <mc:Fallback>
      <p:transition spd="slow" advTm="6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Automatic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Term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Extraction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(ATE)</a:t>
            </a:r>
          </a:p>
          <a:p>
            <a:r>
              <a:rPr lang="en-US" altLang="zh-CN" dirty="0"/>
              <a:t>Methods:</a:t>
            </a:r>
            <a:endParaRPr lang="en-SG" altLang="zh-CN" dirty="0"/>
          </a:p>
          <a:p>
            <a:pPr lvl="1"/>
            <a:r>
              <a:rPr lang="en-US" altLang="zh-CN" dirty="0">
                <a:solidFill>
                  <a:schemeClr val="bg2"/>
                </a:solidFill>
              </a:rPr>
              <a:t>Feature-based: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Yu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et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al.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2017</a:t>
            </a:r>
          </a:p>
          <a:p>
            <a:pPr lvl="1"/>
            <a:r>
              <a:rPr lang="en-US" altLang="zh-CN" dirty="0"/>
              <a:t>DNN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dirty="0"/>
              <a:t>Labelling-based:</a:t>
            </a:r>
            <a:r>
              <a:rPr lang="zh-CN" altLang="en-US" dirty="0"/>
              <a:t> </a:t>
            </a:r>
            <a:r>
              <a:rPr lang="en-SG" dirty="0" err="1"/>
              <a:t>Basaldella</a:t>
            </a:r>
            <a:r>
              <a:rPr lang="zh-CN" altLang="en-US" dirty="0"/>
              <a:t> </a:t>
            </a:r>
            <a:r>
              <a:rPr lang="en-SG" dirty="0"/>
              <a:t>et al.</a:t>
            </a:r>
            <a:r>
              <a:rPr lang="zh-CN" altLang="en-US" dirty="0"/>
              <a:t> </a:t>
            </a:r>
            <a:r>
              <a:rPr lang="en-US" altLang="zh-CN" dirty="0"/>
              <a:t>2018:</a:t>
            </a:r>
          </a:p>
          <a:p>
            <a:pPr lvl="1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09311D-E240-5345-9351-5E76B8A6252B}"/>
              </a:ext>
            </a:extLst>
          </p:cNvPr>
          <p:cNvSpPr txBox="1"/>
          <p:nvPr/>
        </p:nvSpPr>
        <p:spPr>
          <a:xfrm>
            <a:off x="114300" y="6169709"/>
            <a:ext cx="11930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dirty="0" err="1"/>
              <a:t>Basaldella</a:t>
            </a:r>
            <a:r>
              <a:rPr lang="en-SG" dirty="0"/>
              <a:t> M, </a:t>
            </a:r>
            <a:r>
              <a:rPr lang="en-SG" dirty="0" err="1"/>
              <a:t>Antolli</a:t>
            </a:r>
            <a:r>
              <a:rPr lang="en-SG" dirty="0"/>
              <a:t> E, Serra G</a:t>
            </a:r>
            <a:r>
              <a:rPr lang="en-US" altLang="zh-CN" dirty="0"/>
              <a:t>:</a:t>
            </a:r>
            <a:r>
              <a:rPr lang="en-SG" dirty="0"/>
              <a:t> </a:t>
            </a:r>
            <a:r>
              <a:rPr lang="en-US" altLang="zh-CN" dirty="0"/>
              <a:t>”</a:t>
            </a:r>
            <a:r>
              <a:rPr lang="en-SG" dirty="0"/>
              <a:t>Bidirectional </a:t>
            </a:r>
            <a:r>
              <a:rPr lang="en-SG" dirty="0" err="1"/>
              <a:t>lstm</a:t>
            </a:r>
            <a:r>
              <a:rPr lang="en-SG" dirty="0"/>
              <a:t> recurrent neural network for key phrase extraction</a:t>
            </a:r>
            <a:r>
              <a:rPr lang="en-US" altLang="zh-CN" dirty="0"/>
              <a:t>”,</a:t>
            </a:r>
            <a:r>
              <a:rPr lang="zh-CN" altLang="en-US" dirty="0"/>
              <a:t> </a:t>
            </a:r>
            <a:r>
              <a:rPr lang="en-SG" dirty="0"/>
              <a:t>Italian Research Conference on Digital Libraries. Springer, Cham, 2018: 180-187.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9A3A46B-1CD9-5244-BEB3-B7AE03AB36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828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59"/>
    </mc:Choice>
    <mc:Fallback>
      <p:transition spd="slow" advTm="7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Automatic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Term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Extraction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(ATE)</a:t>
            </a:r>
          </a:p>
          <a:p>
            <a:r>
              <a:rPr lang="en-US" altLang="zh-CN" dirty="0"/>
              <a:t>Methods:</a:t>
            </a:r>
            <a:endParaRPr lang="en-SG" altLang="zh-CN" dirty="0"/>
          </a:p>
          <a:p>
            <a:pPr lvl="1"/>
            <a:r>
              <a:rPr lang="en-US" altLang="zh-CN" dirty="0">
                <a:solidFill>
                  <a:schemeClr val="bg2"/>
                </a:solidFill>
              </a:rPr>
              <a:t>Feature-based: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Yu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et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al.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2017</a:t>
            </a:r>
          </a:p>
          <a:p>
            <a:pPr lvl="1"/>
            <a:r>
              <a:rPr lang="en-US" altLang="zh-CN" dirty="0"/>
              <a:t>DNN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dirty="0"/>
              <a:t>Labelling-based:</a:t>
            </a:r>
            <a:r>
              <a:rPr lang="zh-CN" altLang="en-US" dirty="0"/>
              <a:t> </a:t>
            </a:r>
            <a:r>
              <a:rPr lang="en-SG" dirty="0" err="1"/>
              <a:t>Basaldella</a:t>
            </a:r>
            <a:r>
              <a:rPr lang="zh-CN" altLang="en-US" dirty="0"/>
              <a:t> </a:t>
            </a:r>
            <a:r>
              <a:rPr lang="en-SG" dirty="0"/>
              <a:t>et al.</a:t>
            </a:r>
            <a:r>
              <a:rPr lang="zh-CN" altLang="en-US" dirty="0"/>
              <a:t> </a:t>
            </a:r>
            <a:r>
              <a:rPr lang="en-US" altLang="zh-CN" dirty="0"/>
              <a:t>2018:</a:t>
            </a:r>
          </a:p>
          <a:p>
            <a:pPr lvl="2"/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dirty="0"/>
              <a:t>Labelling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LSTM</a:t>
            </a:r>
            <a:r>
              <a:rPr lang="zh-CN" altLang="en-US" dirty="0"/>
              <a:t> </a:t>
            </a:r>
            <a:r>
              <a:rPr lang="en-US" altLang="zh-CN" dirty="0"/>
              <a:t>NN</a:t>
            </a:r>
            <a:r>
              <a:rPr lang="zh-CN" altLang="en-US" dirty="0"/>
              <a:t> </a:t>
            </a:r>
            <a:r>
              <a:rPr lang="en-US" altLang="zh-CN" dirty="0"/>
              <a:t>module</a:t>
            </a:r>
          </a:p>
          <a:p>
            <a:pPr lvl="1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09311D-E240-5345-9351-5E76B8A6252B}"/>
              </a:ext>
            </a:extLst>
          </p:cNvPr>
          <p:cNvSpPr txBox="1"/>
          <p:nvPr/>
        </p:nvSpPr>
        <p:spPr>
          <a:xfrm>
            <a:off x="114300" y="6169709"/>
            <a:ext cx="11930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dirty="0" err="1"/>
              <a:t>Basaldella</a:t>
            </a:r>
            <a:r>
              <a:rPr lang="en-SG" dirty="0"/>
              <a:t> M, </a:t>
            </a:r>
            <a:r>
              <a:rPr lang="en-SG" dirty="0" err="1"/>
              <a:t>Antolli</a:t>
            </a:r>
            <a:r>
              <a:rPr lang="en-SG" dirty="0"/>
              <a:t> E, Serra G</a:t>
            </a:r>
            <a:r>
              <a:rPr lang="en-US" altLang="zh-CN" dirty="0"/>
              <a:t>:</a:t>
            </a:r>
            <a:r>
              <a:rPr lang="en-SG" dirty="0"/>
              <a:t> </a:t>
            </a:r>
            <a:r>
              <a:rPr lang="en-US" altLang="zh-CN" dirty="0"/>
              <a:t>”</a:t>
            </a:r>
            <a:r>
              <a:rPr lang="en-SG" dirty="0"/>
              <a:t>Bidirectional </a:t>
            </a:r>
            <a:r>
              <a:rPr lang="en-SG" dirty="0" err="1"/>
              <a:t>lstm</a:t>
            </a:r>
            <a:r>
              <a:rPr lang="en-SG" dirty="0"/>
              <a:t> recurrent neural network for key phrase extraction</a:t>
            </a:r>
            <a:r>
              <a:rPr lang="en-US" altLang="zh-CN" dirty="0"/>
              <a:t>”,</a:t>
            </a:r>
            <a:r>
              <a:rPr lang="zh-CN" altLang="en-US" dirty="0"/>
              <a:t> </a:t>
            </a:r>
            <a:r>
              <a:rPr lang="en-SG" dirty="0"/>
              <a:t>Italian Research Conference on Digital Libraries. Springer, Cham, 2018: 180-187.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3E6DBA5-82B6-3F42-B628-6C392AE3BF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63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30"/>
    </mc:Choice>
    <mc:Fallback>
      <p:transition spd="slow" advTm="5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Automatic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Term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Extraction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(ATE)</a:t>
            </a:r>
          </a:p>
          <a:p>
            <a:r>
              <a:rPr lang="en-US" altLang="zh-CN" dirty="0"/>
              <a:t>Methods:</a:t>
            </a:r>
            <a:endParaRPr lang="en-SG" altLang="zh-CN" dirty="0"/>
          </a:p>
          <a:p>
            <a:pPr lvl="1"/>
            <a:r>
              <a:rPr lang="en-US" altLang="zh-CN" dirty="0">
                <a:solidFill>
                  <a:schemeClr val="bg2"/>
                </a:solidFill>
              </a:rPr>
              <a:t>Feature-based: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Yu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et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al.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2017</a:t>
            </a:r>
          </a:p>
          <a:p>
            <a:pPr lvl="1"/>
            <a:r>
              <a:rPr lang="en-US" altLang="zh-CN" dirty="0"/>
              <a:t>DNN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dirty="0"/>
              <a:t>Labelling-based:</a:t>
            </a:r>
            <a:r>
              <a:rPr lang="zh-CN" altLang="en-US" dirty="0"/>
              <a:t> </a:t>
            </a:r>
            <a:r>
              <a:rPr lang="en-SG" dirty="0" err="1"/>
              <a:t>Basaldella</a:t>
            </a:r>
            <a:r>
              <a:rPr lang="zh-CN" altLang="en-US" dirty="0"/>
              <a:t> </a:t>
            </a:r>
            <a:r>
              <a:rPr lang="en-SG" dirty="0"/>
              <a:t>et al.</a:t>
            </a:r>
            <a:r>
              <a:rPr lang="zh-CN" altLang="en-US" dirty="0"/>
              <a:t> </a:t>
            </a:r>
            <a:r>
              <a:rPr lang="en-US" altLang="zh-CN" dirty="0"/>
              <a:t>2018:</a:t>
            </a:r>
          </a:p>
          <a:p>
            <a:pPr lvl="2"/>
            <a:r>
              <a:rPr lang="en-US" altLang="zh-CN" dirty="0">
                <a:solidFill>
                  <a:schemeClr val="bg2"/>
                </a:solidFill>
              </a:rPr>
              <a:t>Using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Sequence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Labelling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method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on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LSTM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NN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module</a:t>
            </a:r>
          </a:p>
          <a:p>
            <a:pPr lvl="2"/>
            <a:r>
              <a:rPr lang="en-US" altLang="zh-CN" dirty="0"/>
              <a:t>Drawback:</a:t>
            </a:r>
            <a:r>
              <a:rPr lang="zh-CN" altLang="en-US" dirty="0"/>
              <a:t> </a:t>
            </a:r>
            <a:r>
              <a:rPr lang="en-US" altLang="zh-CN" dirty="0"/>
              <a:t>does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support</a:t>
            </a:r>
            <a:r>
              <a:rPr lang="zh-CN" altLang="en-US" dirty="0"/>
              <a:t> </a:t>
            </a:r>
            <a:r>
              <a:rPr lang="en-US" altLang="zh-CN" dirty="0"/>
              <a:t>nested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</a:p>
          <a:p>
            <a:pPr lvl="1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09311D-E240-5345-9351-5E76B8A6252B}"/>
              </a:ext>
            </a:extLst>
          </p:cNvPr>
          <p:cNvSpPr txBox="1"/>
          <p:nvPr/>
        </p:nvSpPr>
        <p:spPr>
          <a:xfrm>
            <a:off x="114300" y="6169709"/>
            <a:ext cx="11930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dirty="0" err="1"/>
              <a:t>Basaldella</a:t>
            </a:r>
            <a:r>
              <a:rPr lang="en-SG" dirty="0"/>
              <a:t> M, </a:t>
            </a:r>
            <a:r>
              <a:rPr lang="en-SG" dirty="0" err="1"/>
              <a:t>Antolli</a:t>
            </a:r>
            <a:r>
              <a:rPr lang="en-SG" dirty="0"/>
              <a:t> E, Serra G</a:t>
            </a:r>
            <a:r>
              <a:rPr lang="en-US" altLang="zh-CN" dirty="0"/>
              <a:t>:</a:t>
            </a:r>
            <a:r>
              <a:rPr lang="en-SG" dirty="0"/>
              <a:t> </a:t>
            </a:r>
            <a:r>
              <a:rPr lang="en-US" altLang="zh-CN" dirty="0"/>
              <a:t>”</a:t>
            </a:r>
            <a:r>
              <a:rPr lang="en-SG" dirty="0"/>
              <a:t>Bidirectional </a:t>
            </a:r>
            <a:r>
              <a:rPr lang="en-SG" dirty="0" err="1"/>
              <a:t>lstm</a:t>
            </a:r>
            <a:r>
              <a:rPr lang="en-SG" dirty="0"/>
              <a:t> recurrent neural network for key phrase extraction</a:t>
            </a:r>
            <a:r>
              <a:rPr lang="en-US" altLang="zh-CN" dirty="0"/>
              <a:t>”,</a:t>
            </a:r>
            <a:r>
              <a:rPr lang="zh-CN" altLang="en-US" dirty="0"/>
              <a:t> </a:t>
            </a:r>
            <a:r>
              <a:rPr lang="en-SG" dirty="0"/>
              <a:t>Italian Research Conference on Digital Libraries. Springer, Cham, 2018: 180-187.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90FBB55-5E3E-DF42-B950-E60D9C22EF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556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26"/>
    </mc:Choice>
    <mc:Fallback>
      <p:transition spd="slow" advTm="6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Problems:</a:t>
            </a:r>
          </a:p>
          <a:p>
            <a:pPr lvl="1"/>
            <a:r>
              <a:rPr lang="en-US" altLang="zh-CN" dirty="0"/>
              <a:t>Nested Term is very</a:t>
            </a:r>
            <a:r>
              <a:rPr lang="zh-CN" altLang="en-US" dirty="0"/>
              <a:t> </a:t>
            </a:r>
            <a:r>
              <a:rPr lang="en-US" altLang="zh-CN" dirty="0"/>
              <a:t>common in </a:t>
            </a:r>
            <a:r>
              <a:rPr lang="en-SG" dirty="0"/>
              <a:t>terminology extraction. </a:t>
            </a:r>
          </a:p>
          <a:p>
            <a:pPr lvl="1"/>
            <a:r>
              <a:rPr lang="en-US" altLang="zh-CN" dirty="0"/>
              <a:t>Feature-based methods call for prepared features and the preparation is time-consuming and complex.</a:t>
            </a:r>
          </a:p>
          <a:p>
            <a:pPr lvl="1"/>
            <a:r>
              <a:rPr lang="en-US" altLang="zh-CN" dirty="0"/>
              <a:t>Sequence Labelling Methods do not support nested term extraction.</a:t>
            </a:r>
          </a:p>
          <a:p>
            <a:pPr lvl="1"/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existing</a:t>
            </a:r>
            <a:r>
              <a:rPr lang="zh-CN" altLang="en-US" dirty="0"/>
              <a:t> </a:t>
            </a:r>
            <a:r>
              <a:rPr lang="en-US" altLang="zh-CN" dirty="0"/>
              <a:t>systems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take</a:t>
            </a:r>
            <a:r>
              <a:rPr lang="zh-CN" altLang="en-US" dirty="0"/>
              <a:t> </a:t>
            </a:r>
            <a:r>
              <a:rPr lang="en-US" altLang="zh-CN" dirty="0"/>
              <a:t>advantage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sentence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</a:p>
          <a:p>
            <a:pPr lvl="1"/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44E5B57-CDD5-794B-9DCD-11FBA37EA4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75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17"/>
    </mc:Choice>
    <mc:Fallback>
      <p:transition spd="slow" advTm="10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98824-D8D5-2E4D-BB0A-3CEB9E6DC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3F5C5-2C15-F443-B35F-65A6935FE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Background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and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Methods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</a:p>
          <a:p>
            <a:r>
              <a:rPr lang="en-US" altLang="zh-CN" dirty="0">
                <a:solidFill>
                  <a:schemeClr val="bg2"/>
                </a:solidFill>
              </a:rPr>
              <a:t>Experiments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and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Results</a:t>
            </a:r>
          </a:p>
          <a:p>
            <a:r>
              <a:rPr lang="en-US" altLang="zh-CN" dirty="0">
                <a:solidFill>
                  <a:schemeClr val="bg2"/>
                </a:solidFill>
              </a:rPr>
              <a:t>Conclusion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CF75DA2-EC8A-7040-B4A0-1E9397FDA6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31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2"/>
    </mc:Choice>
    <mc:Fallback>
      <p:transition spd="slow" advTm="1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Span-based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Extraction</a:t>
            </a:r>
          </a:p>
          <a:p>
            <a:pPr lvl="1"/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Treat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every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within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fixed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length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potential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9293B-1BB4-0347-889C-F080CE2CB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3158" y="2725190"/>
            <a:ext cx="7450528" cy="1686437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97DEAE8-990B-2949-9B31-38E2D3BC6C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72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42"/>
    </mc:Choice>
    <mc:Fallback>
      <p:transition spd="slow" advTm="24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6B8AC-4F03-2246-BA54-635BA2085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Span-based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Extraction</a:t>
            </a:r>
          </a:p>
          <a:p>
            <a:pPr lvl="1"/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Treat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every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within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fixed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length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potential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term.</a:t>
            </a:r>
          </a:p>
          <a:p>
            <a:pPr lvl="1"/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used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processed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unit,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represent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every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with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vector.</a:t>
            </a:r>
          </a:p>
          <a:p>
            <a:pPr lvl="1"/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External feature is not a must, we build feature patterns internally from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hidden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6ACC010-06E6-5546-9B00-CFBE7D143A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376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81"/>
    </mc:Choice>
    <mc:Fallback>
      <p:transition spd="slow" advTm="15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98824-D8D5-2E4D-BB0A-3CEB9E6DC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3F5C5-2C15-F443-B35F-65A6935FE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</a:p>
          <a:p>
            <a:r>
              <a:rPr lang="en-US" altLang="zh-CN" dirty="0"/>
              <a:t>Experiments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</a:p>
          <a:p>
            <a:r>
              <a:rPr lang="en-US" altLang="zh-CN" dirty="0"/>
              <a:t>Conclusion</a:t>
            </a:r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9D84A09-DB87-F44F-B0EB-C10213F032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219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79"/>
    </mc:Choice>
    <mc:Fallback>
      <p:transition spd="slow" advTm="5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011321-88F1-C747-9562-5397D35897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1653" y="1690688"/>
            <a:ext cx="8142372" cy="47405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Architecture</a:t>
            </a:r>
          </a:p>
          <a:p>
            <a:pPr lvl="1"/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42F9322-E3DF-F649-9DC0-A61C07CCC5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290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1"/>
    </mc:Choice>
    <mc:Fallback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Architecture</a:t>
            </a:r>
          </a:p>
          <a:p>
            <a:pPr lvl="1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5B4DCB-7643-C34E-A2EE-CFB8C7F3A890}"/>
              </a:ext>
            </a:extLst>
          </p:cNvPr>
          <p:cNvGrpSpPr/>
          <p:nvPr/>
        </p:nvGrpSpPr>
        <p:grpSpPr>
          <a:xfrm>
            <a:off x="1379111" y="2331077"/>
            <a:ext cx="6026210" cy="3477296"/>
            <a:chOff x="3051653" y="1690688"/>
            <a:chExt cx="8142372" cy="474054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011321-88F1-C747-9562-5397D3589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51653" y="1690688"/>
              <a:ext cx="8142372" cy="4740547"/>
            </a:xfrm>
            <a:prstGeom prst="rect">
              <a:avLst/>
            </a:prstGeom>
          </p:spPr>
        </p:pic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329688DD-5E5E-164C-904E-A37786BED637}"/>
                </a:ext>
              </a:extLst>
            </p:cNvPr>
            <p:cNvSpPr/>
            <p:nvPr/>
          </p:nvSpPr>
          <p:spPr>
            <a:xfrm>
              <a:off x="3734874" y="2400149"/>
              <a:ext cx="7186412" cy="399245"/>
            </a:xfrm>
            <a:prstGeom prst="roundRect">
              <a:avLst/>
            </a:prstGeom>
            <a:solidFill>
              <a:srgbClr val="0018FF">
                <a:alpha val="11000"/>
              </a:srgbClr>
            </a:solidFill>
            <a:ln w="63500">
              <a:solidFill>
                <a:srgbClr val="0018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C96EC1-B3AF-2C43-A8B8-0BC555288EB8}"/>
              </a:ext>
            </a:extLst>
          </p:cNvPr>
          <p:cNvSpPr/>
          <p:nvPr/>
        </p:nvSpPr>
        <p:spPr>
          <a:xfrm>
            <a:off x="8175399" y="4915481"/>
            <a:ext cx="2343955" cy="540912"/>
          </a:xfrm>
          <a:prstGeom prst="roundRect">
            <a:avLst/>
          </a:prstGeom>
          <a:solidFill>
            <a:srgbClr val="C00000">
              <a:alpha val="26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Span Representation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2F2570D-75E5-5D4F-AF22-D508EF7FBBA2}"/>
              </a:ext>
            </a:extLst>
          </p:cNvPr>
          <p:cNvSpPr/>
          <p:nvPr/>
        </p:nvSpPr>
        <p:spPr>
          <a:xfrm>
            <a:off x="8072369" y="3936062"/>
            <a:ext cx="2550017" cy="540912"/>
          </a:xfrm>
          <a:prstGeom prst="roundRect">
            <a:avLst/>
          </a:prstGeom>
          <a:solidFill>
            <a:srgbClr val="C00000">
              <a:alpha val="26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Span Classifier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84A84E0-6782-0E4B-9183-ED27CDBDBB52}"/>
              </a:ext>
            </a:extLst>
          </p:cNvPr>
          <p:cNvSpPr/>
          <p:nvPr/>
        </p:nvSpPr>
        <p:spPr>
          <a:xfrm>
            <a:off x="8241064" y="3024587"/>
            <a:ext cx="2212623" cy="540912"/>
          </a:xfrm>
          <a:prstGeom prst="roundRect">
            <a:avLst/>
          </a:prstGeom>
          <a:solidFill>
            <a:srgbClr val="C00000">
              <a:alpha val="26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Span Ranker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93E877-44AB-394D-B079-17AD06722D2A}"/>
              </a:ext>
            </a:extLst>
          </p:cNvPr>
          <p:cNvCxnSpPr>
            <a:stCxn id="7" idx="0"/>
            <a:endCxn id="8" idx="2"/>
          </p:cNvCxnSpPr>
          <p:nvPr/>
        </p:nvCxnSpPr>
        <p:spPr>
          <a:xfrm flipV="1">
            <a:off x="9347377" y="4476974"/>
            <a:ext cx="1" cy="4385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488037-1CED-E146-B9F4-0402235E8174}"/>
              </a:ext>
            </a:extLst>
          </p:cNvPr>
          <p:cNvCxnSpPr>
            <a:stCxn id="8" idx="0"/>
            <a:endCxn id="9" idx="2"/>
          </p:cNvCxnSpPr>
          <p:nvPr/>
        </p:nvCxnSpPr>
        <p:spPr>
          <a:xfrm flipH="1" flipV="1">
            <a:off x="9347376" y="3565499"/>
            <a:ext cx="2" cy="37056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92D040F-7E58-8F4C-80F6-E8B5FBAB847D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7203465" y="2997910"/>
            <a:ext cx="971934" cy="2188027"/>
          </a:xfrm>
          <a:prstGeom prst="straightConnector1">
            <a:avLst/>
          </a:prstGeom>
          <a:ln w="25400">
            <a:solidFill>
              <a:srgbClr val="0018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7DD3E8D-4F65-9745-AE29-BA408EDE944E}"/>
              </a:ext>
            </a:extLst>
          </p:cNvPr>
          <p:cNvSpPr txBox="1"/>
          <p:nvPr/>
        </p:nvSpPr>
        <p:spPr>
          <a:xfrm>
            <a:off x="10812889" y="4021852"/>
            <a:ext cx="1379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/>
              <a:t>Pruning</a:t>
            </a:r>
            <a:endParaRPr lang="en-US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1C99FD-8FAF-FE41-9EC5-0CC323DD2E4C}"/>
              </a:ext>
            </a:extLst>
          </p:cNvPr>
          <p:cNvSpPr txBox="1"/>
          <p:nvPr/>
        </p:nvSpPr>
        <p:spPr>
          <a:xfrm>
            <a:off x="10765173" y="3065505"/>
            <a:ext cx="1379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/>
              <a:t>Filtering</a:t>
            </a:r>
            <a:endParaRPr lang="en-US" i="1" dirty="0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44FF566B-D2F1-EA44-840F-76759798DB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09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8"/>
    </mc:Choice>
    <mc:Fallback>
      <p:transition spd="slow" advTm="29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 (Mention) Representation </a:t>
            </a:r>
            <a:r>
              <a:rPr lang="en-US" altLang="zh-CN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i="1" baseline="-25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en-SG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324D2D5-8450-2C4B-A506-5B435F9271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966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0"/>
    </mc:Choice>
    <mc:Fallback>
      <p:transition spd="slow" advTm="3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 (Mention) Representation </a:t>
            </a:r>
            <a:r>
              <a:rPr lang="en-US" altLang="zh-CN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i="1" baseline="-25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r>
              <a:rPr lang="en-US" altLang="zh-CN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i="1" baseline="-25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is formed from several </a:t>
            </a:r>
            <a:r>
              <a:rPr lang="en-US" dirty="0">
                <a:solidFill>
                  <a:srgbClr val="FF0000"/>
                </a:solidFill>
              </a:rPr>
              <a:t>Designed Feature Patterns</a:t>
            </a:r>
            <a:endParaRPr lang="en-SG" dirty="0">
              <a:solidFill>
                <a:srgbClr val="FF0000"/>
              </a:solidFill>
            </a:endParaRPr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93BBFF8-48B9-1344-9310-D36BF2BFEC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8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14"/>
    </mc:Choice>
    <mc:Fallback>
      <p:transition spd="slow" advTm="7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C00000"/>
                </a:solidFill>
              </a:rPr>
              <a:t>Span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Head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SG" dirty="0"/>
              <a:t>is designed to contain the head word information if any and whether all the words in span can form a complete Noun Phrase </a:t>
            </a:r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AD4C29-3971-994F-AF0B-08C0CCE716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26EBDAE-31EB-3343-951B-F3AA9F3AFF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768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2"/>
    </mc:Choice>
    <mc:Fallback>
      <p:transition spd="slow" advTm="4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C00000"/>
                </a:solidFill>
              </a:rPr>
              <a:t>Span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Head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SG" dirty="0"/>
              <a:t>is designed to contain the head word information if any and whether all the words in span can form a complete Noun Phrase </a:t>
            </a:r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B53422-F9F0-D54D-BF0F-F1F472AD86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2397" y="3389637"/>
            <a:ext cx="4219197" cy="7071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457795-7372-AC4D-92F6-C6999A2EABF7}"/>
              </a:ext>
            </a:extLst>
          </p:cNvPr>
          <p:cNvSpPr txBox="1"/>
          <p:nvPr/>
        </p:nvSpPr>
        <p:spPr>
          <a:xfrm>
            <a:off x="1600200" y="3529349"/>
            <a:ext cx="3368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Term</a:t>
            </a:r>
            <a:r>
              <a:rPr lang="zh-CN" altLang="en-US" sz="2000" dirty="0"/>
              <a:t> </a:t>
            </a:r>
            <a:r>
              <a:rPr lang="en-US" altLang="zh-CN" sz="2000" dirty="0"/>
              <a:t>attention</a:t>
            </a:r>
            <a:r>
              <a:rPr lang="zh-CN" altLang="en-US" sz="2000" dirty="0"/>
              <a:t> </a:t>
            </a:r>
            <a:r>
              <a:rPr lang="en-US" altLang="zh-CN" sz="2000" dirty="0"/>
              <a:t>score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span:</a:t>
            </a:r>
            <a:endParaRPr lang="en-US" sz="20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26C83B-A400-C24F-B32C-D05D958587D3}"/>
              </a:ext>
            </a:extLst>
          </p:cNvPr>
          <p:cNvGrpSpPr/>
          <p:nvPr/>
        </p:nvGrpSpPr>
        <p:grpSpPr>
          <a:xfrm>
            <a:off x="8908028" y="3529349"/>
            <a:ext cx="3170901" cy="374439"/>
            <a:chOff x="8908028" y="3529349"/>
            <a:chExt cx="3170901" cy="374439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08ECB01-0DFD-8341-A0F3-F1FC8C51FF0E}"/>
                </a:ext>
              </a:extLst>
            </p:cNvPr>
            <p:cNvSpPr/>
            <p:nvPr/>
          </p:nvSpPr>
          <p:spPr>
            <a:xfrm>
              <a:off x="8908028" y="3529349"/>
              <a:ext cx="368708" cy="369332"/>
            </a:xfrm>
            <a:prstGeom prst="roundRect">
              <a:avLst/>
            </a:prstGeom>
            <a:solidFill>
              <a:srgbClr val="FF0000">
                <a:alpha val="21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5523E1-CC7C-ED46-8EFD-5EBD92C23400}"/>
                </a:ext>
              </a:extLst>
            </p:cNvPr>
            <p:cNvSpPr txBox="1"/>
            <p:nvPr/>
          </p:nvSpPr>
          <p:spPr>
            <a:xfrm>
              <a:off x="9674943" y="3534456"/>
              <a:ext cx="2403986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Vectors</a:t>
              </a:r>
              <a:r>
                <a:rPr lang="zh-CN" altLang="en-US" dirty="0"/>
                <a:t> </a:t>
              </a:r>
              <a:r>
                <a:rPr lang="en-US" altLang="zh-CN" dirty="0"/>
                <a:t>of Span</a:t>
              </a:r>
              <a:r>
                <a:rPr lang="zh-CN" altLang="en-US" dirty="0"/>
                <a:t> </a:t>
              </a:r>
              <a:r>
                <a:rPr lang="en-US" altLang="zh-CN" dirty="0"/>
                <a:t>tokens</a:t>
              </a:r>
              <a:endParaRPr lang="en-US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7A3336B-2F08-714D-8E61-3D8055CD10F0}"/>
                </a:ext>
              </a:extLst>
            </p:cNvPr>
            <p:cNvCxnSpPr>
              <a:cxnSpLocks/>
              <a:stCxn id="11" idx="1"/>
              <a:endCxn id="10" idx="3"/>
            </p:cNvCxnSpPr>
            <p:nvPr/>
          </p:nvCxnSpPr>
          <p:spPr>
            <a:xfrm flipH="1" flipV="1">
              <a:off x="9276736" y="3714015"/>
              <a:ext cx="398207" cy="510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11824E6F-2A4E-584D-9E1E-054A751605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1BABD406-A856-D944-B593-C641871B2C07}"/>
              </a:ext>
            </a:extLst>
          </p:cNvPr>
          <p:cNvGrpSpPr/>
          <p:nvPr/>
        </p:nvGrpSpPr>
        <p:grpSpPr>
          <a:xfrm>
            <a:off x="10053842" y="3997385"/>
            <a:ext cx="1948140" cy="1465220"/>
            <a:chOff x="10053842" y="3997385"/>
            <a:chExt cx="1948140" cy="146522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B4AA699C-2D1C-344F-8775-8428717979F9}"/>
                </a:ext>
              </a:extLst>
            </p:cNvPr>
            <p:cNvSpPr/>
            <p:nvPr/>
          </p:nvSpPr>
          <p:spPr>
            <a:xfrm>
              <a:off x="10608775" y="400936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FC847FB4-B39B-4C4F-A78B-7DBEFC440768}"/>
                </a:ext>
              </a:extLst>
            </p:cNvPr>
            <p:cNvSpPr/>
            <p:nvPr/>
          </p:nvSpPr>
          <p:spPr>
            <a:xfrm>
              <a:off x="10862833" y="400936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8463C3CB-54D4-B247-89BC-F7742543827A}"/>
                </a:ext>
              </a:extLst>
            </p:cNvPr>
            <p:cNvSpPr/>
            <p:nvPr/>
          </p:nvSpPr>
          <p:spPr>
            <a:xfrm>
              <a:off x="11108316" y="400374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BF1FDB7B-D949-204D-93B2-C8665B4D2198}"/>
                </a:ext>
              </a:extLst>
            </p:cNvPr>
            <p:cNvSpPr/>
            <p:nvPr/>
          </p:nvSpPr>
          <p:spPr>
            <a:xfrm>
              <a:off x="11393479" y="3997385"/>
              <a:ext cx="436454" cy="145959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8F80D599-D2FF-8644-86E5-E7ED8E5E3A47}"/>
                </a:ext>
              </a:extLst>
            </p:cNvPr>
            <p:cNvSpPr/>
            <p:nvPr/>
          </p:nvSpPr>
          <p:spPr>
            <a:xfrm>
              <a:off x="10089453" y="3997386"/>
              <a:ext cx="436454" cy="145959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75F9EB2-377C-D444-8425-6D3AB2ADC377}"/>
                </a:ext>
              </a:extLst>
            </p:cNvPr>
            <p:cNvSpPr txBox="1"/>
            <p:nvPr/>
          </p:nvSpPr>
          <p:spPr>
            <a:xfrm>
              <a:off x="10053842" y="4341263"/>
              <a:ext cx="6481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28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en-US" sz="28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E0DA72C-667C-A34E-8730-B4A59FD77B45}"/>
                </a:ext>
              </a:extLst>
            </p:cNvPr>
            <p:cNvSpPr txBox="1"/>
            <p:nvPr/>
          </p:nvSpPr>
          <p:spPr>
            <a:xfrm>
              <a:off x="11353799" y="4341263"/>
              <a:ext cx="6481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2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</a:t>
              </a:r>
              <a:endParaRPr lang="en-US" sz="28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60359220-0979-F14B-8C4C-8D3B8CBDCBE1}"/>
              </a:ext>
            </a:extLst>
          </p:cNvPr>
          <p:cNvSpPr/>
          <p:nvPr/>
        </p:nvSpPr>
        <p:spPr>
          <a:xfrm>
            <a:off x="6763558" y="3332326"/>
            <a:ext cx="368708" cy="369332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9B7A4305-4B0A-6149-BA97-85FC325AA1E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1266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99"/>
    </mc:Choice>
    <mc:Fallback>
      <p:transition spd="slow" advTm="14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C00000"/>
                </a:solidFill>
              </a:rPr>
              <a:t>Span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Head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SG" dirty="0"/>
              <a:t>is designed to contain the head word information if any and whether all the words in span can form a complete Noun Phrase </a:t>
            </a:r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B53422-F9F0-D54D-BF0F-F1F472AD86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2397" y="3389637"/>
            <a:ext cx="4219197" cy="7071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86AA7C-F972-4345-BA69-64F777080D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2397" y="4636451"/>
            <a:ext cx="3417529" cy="7620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F95D62-C236-CB4D-8433-21572F1A7A73}"/>
              </a:ext>
            </a:extLst>
          </p:cNvPr>
          <p:cNvSpPr txBox="1"/>
          <p:nvPr/>
        </p:nvSpPr>
        <p:spPr>
          <a:xfrm>
            <a:off x="1830099" y="4832793"/>
            <a:ext cx="28931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Token</a:t>
            </a:r>
            <a:r>
              <a:rPr lang="zh-CN" altLang="en-US" sz="2000" dirty="0"/>
              <a:t> </a:t>
            </a:r>
            <a:r>
              <a:rPr lang="en-US" altLang="zh-CN" sz="2000" dirty="0"/>
              <a:t>Vector</a:t>
            </a:r>
            <a:r>
              <a:rPr lang="zh-CN" altLang="en-US" sz="2000" dirty="0"/>
              <a:t> </a:t>
            </a:r>
            <a:r>
              <a:rPr lang="en-US" altLang="zh-CN" sz="2000" dirty="0" err="1"/>
              <a:t>Sum_Up</a:t>
            </a:r>
            <a:r>
              <a:rPr lang="en-US" altLang="zh-CN" sz="2000" dirty="0"/>
              <a:t>:</a:t>
            </a:r>
            <a:endParaRPr lang="en-US" sz="20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3E43DF-BD39-A14B-9756-B96616E06DB8}"/>
              </a:ext>
            </a:extLst>
          </p:cNvPr>
          <p:cNvGrpSpPr/>
          <p:nvPr/>
        </p:nvGrpSpPr>
        <p:grpSpPr>
          <a:xfrm>
            <a:off x="8908028" y="3529349"/>
            <a:ext cx="3170901" cy="374439"/>
            <a:chOff x="8908028" y="3529349"/>
            <a:chExt cx="3170901" cy="374439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0D13BE03-16FA-7140-AC3B-3A00D190ACA7}"/>
                </a:ext>
              </a:extLst>
            </p:cNvPr>
            <p:cNvSpPr/>
            <p:nvPr/>
          </p:nvSpPr>
          <p:spPr>
            <a:xfrm>
              <a:off x="8908028" y="3529349"/>
              <a:ext cx="368708" cy="369332"/>
            </a:xfrm>
            <a:prstGeom prst="roundRect">
              <a:avLst/>
            </a:prstGeom>
            <a:solidFill>
              <a:srgbClr val="FF0000">
                <a:alpha val="21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E65657E-B84F-A34E-9A8B-60CBA62276AA}"/>
                </a:ext>
              </a:extLst>
            </p:cNvPr>
            <p:cNvSpPr txBox="1"/>
            <p:nvPr/>
          </p:nvSpPr>
          <p:spPr>
            <a:xfrm>
              <a:off x="9674943" y="3534456"/>
              <a:ext cx="2403986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Vectors</a:t>
              </a:r>
              <a:r>
                <a:rPr lang="zh-CN" altLang="en-US" dirty="0"/>
                <a:t> </a:t>
              </a:r>
              <a:r>
                <a:rPr lang="en-US" altLang="zh-CN" dirty="0"/>
                <a:t>of Span</a:t>
              </a:r>
              <a:r>
                <a:rPr lang="zh-CN" altLang="en-US" dirty="0"/>
                <a:t> </a:t>
              </a:r>
              <a:r>
                <a:rPr lang="en-US" altLang="zh-CN" dirty="0"/>
                <a:t>tokens</a:t>
              </a:r>
              <a:endParaRPr lang="en-US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3A60672-20EC-7342-842F-1AA6EF95BB62}"/>
                </a:ext>
              </a:extLst>
            </p:cNvPr>
            <p:cNvCxnSpPr>
              <a:cxnSpLocks/>
              <a:stCxn id="12" idx="1"/>
              <a:endCxn id="11" idx="3"/>
            </p:cNvCxnSpPr>
            <p:nvPr/>
          </p:nvCxnSpPr>
          <p:spPr>
            <a:xfrm flipH="1" flipV="1">
              <a:off x="9276736" y="3714015"/>
              <a:ext cx="398207" cy="510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B6438F0B-0241-B74A-BC6A-8081410C23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3D2B61C-2538-EA45-86DF-E9C2F875D5E4}"/>
              </a:ext>
            </a:extLst>
          </p:cNvPr>
          <p:cNvSpPr txBox="1"/>
          <p:nvPr/>
        </p:nvSpPr>
        <p:spPr>
          <a:xfrm>
            <a:off x="1600200" y="3529349"/>
            <a:ext cx="3368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Term</a:t>
            </a:r>
            <a:r>
              <a:rPr lang="zh-CN" altLang="en-US" sz="2000" dirty="0"/>
              <a:t> </a:t>
            </a:r>
            <a:r>
              <a:rPr lang="en-US" altLang="zh-CN" sz="2000" dirty="0"/>
              <a:t>attention</a:t>
            </a:r>
            <a:r>
              <a:rPr lang="zh-CN" altLang="en-US" sz="2000" dirty="0"/>
              <a:t> </a:t>
            </a:r>
            <a:r>
              <a:rPr lang="en-US" altLang="zh-CN" sz="2000" dirty="0"/>
              <a:t>score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span:</a:t>
            </a:r>
            <a:endParaRPr lang="en-US" sz="20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64206A2-E2B4-4D49-AE3C-571333902B38}"/>
              </a:ext>
            </a:extLst>
          </p:cNvPr>
          <p:cNvGrpSpPr/>
          <p:nvPr/>
        </p:nvGrpSpPr>
        <p:grpSpPr>
          <a:xfrm>
            <a:off x="10053842" y="3997385"/>
            <a:ext cx="1948140" cy="1465220"/>
            <a:chOff x="10053842" y="3997385"/>
            <a:chExt cx="1948140" cy="1465220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6F448ED3-EDC4-5344-960F-00616250C346}"/>
                </a:ext>
              </a:extLst>
            </p:cNvPr>
            <p:cNvSpPr/>
            <p:nvPr/>
          </p:nvSpPr>
          <p:spPr>
            <a:xfrm>
              <a:off x="10608775" y="400936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0DB5670B-6837-984D-A306-CB0BAC37FE30}"/>
                </a:ext>
              </a:extLst>
            </p:cNvPr>
            <p:cNvSpPr/>
            <p:nvPr/>
          </p:nvSpPr>
          <p:spPr>
            <a:xfrm>
              <a:off x="10862833" y="400936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3A7BD3A6-6B64-654C-89D4-922A791F95CE}"/>
                </a:ext>
              </a:extLst>
            </p:cNvPr>
            <p:cNvSpPr/>
            <p:nvPr/>
          </p:nvSpPr>
          <p:spPr>
            <a:xfrm>
              <a:off x="11108316" y="400374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3DB5842C-5C90-A94F-9E76-D6850B68920D}"/>
                </a:ext>
              </a:extLst>
            </p:cNvPr>
            <p:cNvSpPr/>
            <p:nvPr/>
          </p:nvSpPr>
          <p:spPr>
            <a:xfrm>
              <a:off x="11393479" y="3997385"/>
              <a:ext cx="436454" cy="145959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35735F86-DD7E-F84A-BEDF-8F29CD46F16F}"/>
                </a:ext>
              </a:extLst>
            </p:cNvPr>
            <p:cNvSpPr/>
            <p:nvPr/>
          </p:nvSpPr>
          <p:spPr>
            <a:xfrm>
              <a:off x="10089453" y="3997386"/>
              <a:ext cx="436454" cy="145959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5BA0B6B-3AA1-9C42-8B52-A801DAF9A766}"/>
                </a:ext>
              </a:extLst>
            </p:cNvPr>
            <p:cNvSpPr txBox="1"/>
            <p:nvPr/>
          </p:nvSpPr>
          <p:spPr>
            <a:xfrm>
              <a:off x="10053842" y="4341263"/>
              <a:ext cx="6481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28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en-US" sz="28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F2E8F6A-5E26-D746-8A7E-CD02D98264FD}"/>
                </a:ext>
              </a:extLst>
            </p:cNvPr>
            <p:cNvSpPr txBox="1"/>
            <p:nvPr/>
          </p:nvSpPr>
          <p:spPr>
            <a:xfrm>
              <a:off x="11353799" y="4341263"/>
              <a:ext cx="6481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2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</a:t>
              </a:r>
              <a:endParaRPr lang="en-US" sz="28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996F19F-3788-AB43-9062-528C01E6ED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095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80"/>
    </mc:Choice>
    <mc:Fallback>
      <p:transition spd="slow" advTm="13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endParaRPr lang="en-SG" dirty="0">
              <a:solidFill>
                <a:srgbClr val="0018FF"/>
              </a:solidFill>
            </a:endParaRPr>
          </a:p>
          <a:p>
            <a:pPr lvl="1" algn="just"/>
            <a:r>
              <a:rPr lang="en-US" altLang="zh-CN" dirty="0">
                <a:solidFill>
                  <a:srgbClr val="C00000"/>
                </a:solidFill>
              </a:rPr>
              <a:t>Span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Node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SG" dirty="0"/>
              <a:t>is designed to </a:t>
            </a:r>
            <a:r>
              <a:rPr lang="en-US" altLang="zh-CN" dirty="0"/>
              <a:t>concentrate and</a:t>
            </a:r>
            <a:r>
              <a:rPr lang="zh-CN" altLang="en-US" dirty="0"/>
              <a:t> </a:t>
            </a:r>
            <a:r>
              <a:rPr lang="en-SG" dirty="0"/>
              <a:t>contain the continuous information of the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SG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en-SG" dirty="0"/>
              <a:t>. </a:t>
            </a:r>
          </a:p>
          <a:p>
            <a:pPr lvl="1" algn="just"/>
            <a:endParaRPr lang="en-SG" dirty="0"/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497031-5DD5-374C-91A9-597035B43F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D4D8AFA-D017-9D4E-A713-11709EE71D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850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3"/>
    </mc:Choice>
    <mc:Fallback>
      <p:transition spd="slow" advTm="4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endParaRPr lang="en-SG" dirty="0">
              <a:solidFill>
                <a:srgbClr val="0018FF"/>
              </a:solidFill>
            </a:endParaRPr>
          </a:p>
          <a:p>
            <a:pPr lvl="1" algn="just"/>
            <a:r>
              <a:rPr lang="en-US" altLang="zh-CN" dirty="0">
                <a:solidFill>
                  <a:srgbClr val="C00000"/>
                </a:solidFill>
              </a:rPr>
              <a:t>Span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Node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SG" dirty="0"/>
              <a:t>is designed to </a:t>
            </a:r>
            <a:r>
              <a:rPr lang="en-US" altLang="zh-CN" dirty="0"/>
              <a:t>concentrate and</a:t>
            </a:r>
            <a:r>
              <a:rPr lang="zh-CN" altLang="en-US" dirty="0"/>
              <a:t> </a:t>
            </a:r>
            <a:r>
              <a:rPr lang="en-SG" dirty="0"/>
              <a:t>contain the continuous information of the span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en-SG" dirty="0"/>
              <a:t>. </a:t>
            </a:r>
          </a:p>
          <a:p>
            <a:pPr lvl="1" algn="just"/>
            <a:endParaRPr lang="en-SG" dirty="0"/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DEB485-410E-4E47-A454-724EDA98B0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9923" y="3846778"/>
            <a:ext cx="4366752" cy="5379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0389EB-8D71-1348-9815-6CACE08C8C0F}"/>
              </a:ext>
            </a:extLst>
          </p:cNvPr>
          <p:cNvSpPr txBox="1"/>
          <p:nvPr/>
        </p:nvSpPr>
        <p:spPr>
          <a:xfrm>
            <a:off x="1351937" y="3816627"/>
            <a:ext cx="3736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concatenation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vectors</a:t>
            </a:r>
            <a:r>
              <a:rPr lang="zh-CN" altLang="en-US" dirty="0"/>
              <a:t> </a:t>
            </a:r>
            <a:r>
              <a:rPr lang="en-US" altLang="zh-CN" dirty="0"/>
              <a:t>via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Multi-Layer</a:t>
            </a:r>
            <a:r>
              <a:rPr lang="zh-CN" altLang="en-US" dirty="0"/>
              <a:t> </a:t>
            </a:r>
            <a:r>
              <a:rPr lang="en-US" altLang="zh-CN" dirty="0"/>
              <a:t>Perceptron: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6358E9-80E5-CB4C-8D6D-BC4537F68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6801108-D91A-D749-B8B6-FEAF56575E13}"/>
              </a:ext>
            </a:extLst>
          </p:cNvPr>
          <p:cNvGrpSpPr/>
          <p:nvPr/>
        </p:nvGrpSpPr>
        <p:grpSpPr>
          <a:xfrm>
            <a:off x="5279923" y="4690305"/>
            <a:ext cx="5849555" cy="590532"/>
            <a:chOff x="3797120" y="5069659"/>
            <a:chExt cx="5849555" cy="590532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02343121-7291-914A-BB16-D866E6C9F8A2}"/>
                </a:ext>
              </a:extLst>
            </p:cNvPr>
            <p:cNvSpPr/>
            <p:nvPr/>
          </p:nvSpPr>
          <p:spPr>
            <a:xfrm rot="5400000">
              <a:off x="7435376" y="4986156"/>
              <a:ext cx="371221" cy="820577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C4DE2DB-4F7B-CD41-8797-7BDB917F20B6}"/>
                </a:ext>
              </a:extLst>
            </p:cNvPr>
            <p:cNvGrpSpPr/>
            <p:nvPr/>
          </p:nvGrpSpPr>
          <p:grpSpPr>
            <a:xfrm>
              <a:off x="8083651" y="5069659"/>
              <a:ext cx="1563024" cy="537933"/>
              <a:chOff x="5424140" y="5083673"/>
              <a:chExt cx="1938712" cy="523220"/>
            </a:xfrm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EE6B0A66-2025-4242-B600-7BE295264DB1}"/>
                  </a:ext>
                </a:extLst>
              </p:cNvPr>
              <p:cNvSpPr/>
              <p:nvPr/>
            </p:nvSpPr>
            <p:spPr>
              <a:xfrm rot="5400000">
                <a:off x="6207885" y="4427088"/>
                <a:ext cx="371221" cy="1938712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59C332C-0B14-2C4B-8281-330050D782B0}"/>
                  </a:ext>
                </a:extLst>
              </p:cNvPr>
              <p:cNvSpPr txBox="1"/>
              <p:nvPr/>
            </p:nvSpPr>
            <p:spPr>
              <a:xfrm>
                <a:off x="6012871" y="5083673"/>
                <a:ext cx="64818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i="1" dirty="0" err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altLang="zh-CN" sz="2800" i="1" baseline="-25000" dirty="0" err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endParaRPr lang="en-US" sz="28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A9AA6E79-5EC8-A94C-B324-88FFFC42B8F0}"/>
                </a:ext>
              </a:extLst>
            </p:cNvPr>
            <p:cNvSpPr/>
            <p:nvPr/>
          </p:nvSpPr>
          <p:spPr>
            <a:xfrm rot="5400000">
              <a:off x="6554858" y="5001382"/>
              <a:ext cx="371221" cy="820577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1E3DBBB4-6DCB-834C-A721-C5BF64509DA9}"/>
                </a:ext>
              </a:extLst>
            </p:cNvPr>
            <p:cNvSpPr/>
            <p:nvPr/>
          </p:nvSpPr>
          <p:spPr>
            <a:xfrm rot="5400000">
              <a:off x="5689470" y="4996656"/>
              <a:ext cx="371221" cy="820577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0FAEC83-6D78-E14F-85F9-7A78EBB13261}"/>
                </a:ext>
              </a:extLst>
            </p:cNvPr>
            <p:cNvGrpSpPr/>
            <p:nvPr/>
          </p:nvGrpSpPr>
          <p:grpSpPr>
            <a:xfrm>
              <a:off x="3797120" y="5122258"/>
              <a:ext cx="1615297" cy="537933"/>
              <a:chOff x="4704609" y="5109995"/>
              <a:chExt cx="2003549" cy="523220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09C8F148-630E-B640-8A46-341E1977E5FC}"/>
                  </a:ext>
                </a:extLst>
              </p:cNvPr>
              <p:cNvSpPr/>
              <p:nvPr/>
            </p:nvSpPr>
            <p:spPr>
              <a:xfrm rot="5400000">
                <a:off x="5520773" y="4394669"/>
                <a:ext cx="371221" cy="2003549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131C05F-1FA4-F740-B482-F976B33F57CE}"/>
                  </a:ext>
                </a:extLst>
              </p:cNvPr>
              <p:cNvSpPr txBox="1"/>
              <p:nvPr/>
            </p:nvSpPr>
            <p:spPr>
              <a:xfrm>
                <a:off x="5396893" y="5109995"/>
                <a:ext cx="64818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altLang="zh-CN" sz="2800" i="1" baseline="-250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sz="28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F2C0186-153B-8C43-930F-DE9DBF599C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95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19"/>
    </mc:Choice>
    <mc:Fallback>
      <p:transition spd="slow" advTm="15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endParaRPr lang="en-SG" altLang="zh-CN" dirty="0">
              <a:solidFill>
                <a:srgbClr val="0018FF"/>
              </a:solidFill>
            </a:endParaRPr>
          </a:p>
          <a:p>
            <a:pPr lvl="1" algn="just"/>
            <a:r>
              <a:rPr lang="en-US" altLang="zh-CN" dirty="0" err="1">
                <a:solidFill>
                  <a:srgbClr val="C00000"/>
                </a:solidFill>
              </a:rPr>
              <a:t>Begin&amp;End</a:t>
            </a:r>
            <a:r>
              <a:rPr lang="en-US" altLang="zh-CN" dirty="0">
                <a:solidFill>
                  <a:srgbClr val="C00000"/>
                </a:solidFill>
              </a:rPr>
              <a:t>: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SG" dirty="0"/>
              <a:t>is designed to contain the feature information of begin and end word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span.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start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end</a:t>
            </a:r>
            <a:r>
              <a:rPr lang="zh-CN" altLang="en-US" dirty="0"/>
              <a:t> 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PREP</a:t>
            </a:r>
            <a:r>
              <a:rPr lang="zh-CN" altLang="en-US" dirty="0"/>
              <a:t> </a:t>
            </a:r>
            <a:r>
              <a:rPr lang="en-US" altLang="zh-CN" dirty="0"/>
              <a:t>word.</a:t>
            </a:r>
            <a:endParaRPr lang="en-SG" dirty="0"/>
          </a:p>
          <a:p>
            <a:pPr marL="457200" lvl="1" indent="0" algn="just">
              <a:buNone/>
            </a:pPr>
            <a:endParaRPr lang="en-SG" dirty="0"/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36998D-1B3F-EC4E-832E-6DA796BAAE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6F71B36-E003-0F45-84FC-9AC6428F29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55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97"/>
    </mc:Choice>
    <mc:Fallback>
      <p:transition spd="slow" advTm="10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98824-D8D5-2E4D-BB0A-3CEB9E6DC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3F5C5-2C15-F443-B35F-65A6935FE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  <a:p>
            <a:r>
              <a:rPr lang="en-US" altLang="zh-CN" dirty="0">
                <a:solidFill>
                  <a:schemeClr val="bg2"/>
                </a:solidFill>
              </a:rPr>
              <a:t>Our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Model</a:t>
            </a:r>
          </a:p>
          <a:p>
            <a:r>
              <a:rPr lang="en-US" altLang="zh-CN" dirty="0">
                <a:solidFill>
                  <a:schemeClr val="bg2"/>
                </a:solidFill>
              </a:rPr>
              <a:t>Experiments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and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Results</a:t>
            </a:r>
          </a:p>
          <a:p>
            <a:r>
              <a:rPr lang="en-US" altLang="zh-CN" dirty="0">
                <a:solidFill>
                  <a:schemeClr val="bg2"/>
                </a:solidFill>
              </a:rPr>
              <a:t>Conclusion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1542E16-979F-174D-9839-FC01BD47AB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58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19"/>
    </mc:Choice>
    <mc:Fallback>
      <p:transition spd="slow" advTm="5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endParaRPr lang="en-SG" altLang="zh-CN" dirty="0">
              <a:solidFill>
                <a:srgbClr val="0018FF"/>
              </a:solidFill>
            </a:endParaRPr>
          </a:p>
          <a:p>
            <a:pPr lvl="1" algn="just"/>
            <a:r>
              <a:rPr lang="en-US" altLang="zh-CN" dirty="0" err="1">
                <a:solidFill>
                  <a:srgbClr val="C00000"/>
                </a:solidFill>
              </a:rPr>
              <a:t>Begin&amp;End</a:t>
            </a:r>
            <a:r>
              <a:rPr lang="en-US" altLang="zh-CN" dirty="0">
                <a:solidFill>
                  <a:srgbClr val="C00000"/>
                </a:solidFill>
              </a:rPr>
              <a:t>: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SG" dirty="0"/>
              <a:t>is designed to contain the feature information of begin and end word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span. 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start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end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PREP</a:t>
            </a:r>
            <a:r>
              <a:rPr lang="zh-CN" altLang="en-US" dirty="0"/>
              <a:t> </a:t>
            </a:r>
            <a:r>
              <a:rPr lang="en-US" altLang="zh-CN" dirty="0"/>
              <a:t>word.</a:t>
            </a:r>
            <a:endParaRPr lang="en-SG" dirty="0"/>
          </a:p>
          <a:p>
            <a:pPr marL="457200" lvl="1" indent="0" algn="just">
              <a:buNone/>
            </a:pPr>
            <a:endParaRPr lang="en-SG" dirty="0"/>
          </a:p>
          <a:p>
            <a:pPr marL="457200" lvl="1" indent="0" algn="just">
              <a:buNone/>
            </a:pPr>
            <a:endParaRPr lang="en-SG" dirty="0"/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77D246-AA5D-B74A-A415-67186A5E1F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1496" y="3896852"/>
            <a:ext cx="2182761" cy="5135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B51955-4221-B748-BA58-AD4ED11855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D9FB656-3557-3540-A734-52F6F39722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538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38"/>
    </mc:Choice>
    <mc:Fallback>
      <p:transition spd="slow" advTm="7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 err="1">
                <a:solidFill>
                  <a:srgbClr val="0018FF"/>
                </a:solidFill>
              </a:rPr>
              <a:t>Begin&amp;End</a:t>
            </a:r>
            <a:endParaRPr lang="en-US" altLang="zh-CN" dirty="0">
              <a:solidFill>
                <a:srgbClr val="0018FF"/>
              </a:solidFill>
            </a:endParaRPr>
          </a:p>
          <a:p>
            <a:pPr lvl="1" algn="just"/>
            <a:r>
              <a:rPr lang="en-SG" dirty="0">
                <a:solidFill>
                  <a:srgbClr val="C00000"/>
                </a:solidFill>
              </a:rPr>
              <a:t>Sentence Targeted Attention Node</a:t>
            </a:r>
            <a:r>
              <a:rPr lang="en-US" altLang="zh-CN" dirty="0">
                <a:solidFill>
                  <a:srgbClr val="C00000"/>
                </a:solidFill>
              </a:rPr>
              <a:t>: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SG" dirty="0"/>
              <a:t>designed to embed some feature information like whether the candidate span can express a concept to the complete sentence and leverage the information from the sentence level into term spans. </a:t>
            </a:r>
          </a:p>
          <a:p>
            <a:pPr lvl="1" algn="just"/>
            <a:endParaRPr lang="en-SG" dirty="0"/>
          </a:p>
          <a:p>
            <a:pPr lvl="1" algn="just"/>
            <a:endParaRPr lang="en-SG" dirty="0"/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90E108-9410-9A41-9E0D-44B188257C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B8C82A2-D893-C948-A6A2-FCC12BF15B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381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5"/>
    </mc:Choice>
    <mc:Fallback>
      <p:transition spd="slow" advTm="5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 err="1">
                <a:solidFill>
                  <a:srgbClr val="0018FF"/>
                </a:solidFill>
              </a:rPr>
              <a:t>Begin&amp;End</a:t>
            </a:r>
            <a:endParaRPr lang="en-US" altLang="zh-CN" dirty="0">
              <a:solidFill>
                <a:srgbClr val="0018FF"/>
              </a:solidFill>
            </a:endParaRPr>
          </a:p>
          <a:p>
            <a:pPr lvl="1" algn="just"/>
            <a:r>
              <a:rPr lang="en-SG" dirty="0">
                <a:solidFill>
                  <a:srgbClr val="C00000"/>
                </a:solidFill>
              </a:rPr>
              <a:t>Sentence Targeted Attention Node</a:t>
            </a:r>
            <a:r>
              <a:rPr lang="en-US" altLang="zh-CN" dirty="0">
                <a:solidFill>
                  <a:srgbClr val="C00000"/>
                </a:solidFill>
              </a:rPr>
              <a:t>: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SG" dirty="0"/>
              <a:t>designed to embed some feature information like whether the candidate span can express a concept to the complete sentence and leverage the information from the sentence level into term spans. </a:t>
            </a:r>
          </a:p>
          <a:p>
            <a:pPr lvl="1" algn="just"/>
            <a:endParaRPr lang="en-SG" dirty="0"/>
          </a:p>
          <a:p>
            <a:pPr lvl="1" algn="just"/>
            <a:endParaRPr lang="en-SG" dirty="0"/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B600EC-30E0-234D-A693-005E0AB359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2980" y="3927554"/>
            <a:ext cx="2649793" cy="8832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598206-625E-7B4E-BCF4-F3BDD3CC45D9}"/>
              </a:ext>
            </a:extLst>
          </p:cNvPr>
          <p:cNvSpPr txBox="1"/>
          <p:nvPr/>
        </p:nvSpPr>
        <p:spPr>
          <a:xfrm>
            <a:off x="2807110" y="4161600"/>
            <a:ext cx="3011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vectors: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4A3613-9772-BA47-B84F-A053D2C36C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6F4EB5D-CF1A-8443-A78D-49B953B6B4FE}"/>
              </a:ext>
            </a:extLst>
          </p:cNvPr>
          <p:cNvGrpSpPr/>
          <p:nvPr/>
        </p:nvGrpSpPr>
        <p:grpSpPr>
          <a:xfrm>
            <a:off x="9405661" y="3798323"/>
            <a:ext cx="1428244" cy="883264"/>
            <a:chOff x="10053842" y="3997385"/>
            <a:chExt cx="1948140" cy="146522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8F5C9947-0EB0-F441-A8E9-34A47A121405}"/>
                </a:ext>
              </a:extLst>
            </p:cNvPr>
            <p:cNvSpPr/>
            <p:nvPr/>
          </p:nvSpPr>
          <p:spPr>
            <a:xfrm>
              <a:off x="10608775" y="400936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B2B7644C-F228-A34E-B24C-E5A43FFF53F3}"/>
                </a:ext>
              </a:extLst>
            </p:cNvPr>
            <p:cNvSpPr/>
            <p:nvPr/>
          </p:nvSpPr>
          <p:spPr>
            <a:xfrm>
              <a:off x="10862833" y="400936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DF92A94D-D1E4-4B41-9B4A-0F47FE96C2A4}"/>
                </a:ext>
              </a:extLst>
            </p:cNvPr>
            <p:cNvSpPr/>
            <p:nvPr/>
          </p:nvSpPr>
          <p:spPr>
            <a:xfrm>
              <a:off x="11108316" y="400374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BDB3647-7A13-A846-B548-8F3E6A05FFFB}"/>
                </a:ext>
              </a:extLst>
            </p:cNvPr>
            <p:cNvSpPr/>
            <p:nvPr/>
          </p:nvSpPr>
          <p:spPr>
            <a:xfrm>
              <a:off x="11393479" y="3997385"/>
              <a:ext cx="436454" cy="145959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1AB1DCC7-D101-3241-808C-8E9EA367D011}"/>
                </a:ext>
              </a:extLst>
            </p:cNvPr>
            <p:cNvSpPr/>
            <p:nvPr/>
          </p:nvSpPr>
          <p:spPr>
            <a:xfrm>
              <a:off x="10089453" y="3997386"/>
              <a:ext cx="436454" cy="145959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3FCD8ED-2104-1F4D-94D5-4E35CB1206DB}"/>
                </a:ext>
              </a:extLst>
            </p:cNvPr>
            <p:cNvSpPr txBox="1"/>
            <p:nvPr/>
          </p:nvSpPr>
          <p:spPr>
            <a:xfrm>
              <a:off x="10053842" y="4341263"/>
              <a:ext cx="6481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28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en-US" sz="28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863BC26-3673-1041-AA1E-5361C5CDC2A4}"/>
                </a:ext>
              </a:extLst>
            </p:cNvPr>
            <p:cNvSpPr txBox="1"/>
            <p:nvPr/>
          </p:nvSpPr>
          <p:spPr>
            <a:xfrm>
              <a:off x="11353799" y="4341263"/>
              <a:ext cx="6481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2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</a:t>
              </a:r>
              <a:endParaRPr lang="en-US" sz="28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1FE56C47-91B8-5648-AA6E-DD5FDF186D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66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78"/>
    </mc:Choice>
    <mc:Fallback>
      <p:transition spd="slow" advTm="7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 err="1">
                <a:solidFill>
                  <a:srgbClr val="0018FF"/>
                </a:solidFill>
              </a:rPr>
              <a:t>Begin&amp;End</a:t>
            </a:r>
            <a:endParaRPr lang="en-US" altLang="zh-CN" dirty="0">
              <a:solidFill>
                <a:srgbClr val="0018FF"/>
              </a:solidFill>
            </a:endParaRPr>
          </a:p>
          <a:p>
            <a:pPr lvl="1" algn="just"/>
            <a:r>
              <a:rPr lang="en-SG" dirty="0">
                <a:solidFill>
                  <a:srgbClr val="C00000"/>
                </a:solidFill>
              </a:rPr>
              <a:t>Sentence Targeted Attention Node</a:t>
            </a:r>
            <a:r>
              <a:rPr lang="en-US" altLang="zh-CN" dirty="0">
                <a:solidFill>
                  <a:srgbClr val="C00000"/>
                </a:solidFill>
              </a:rPr>
              <a:t>: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SG" dirty="0"/>
              <a:t>designed to embed some feature information like whether the candidate span can express a concept to the complete sentence and leverage the information from the sentence level into term spans. </a:t>
            </a:r>
          </a:p>
          <a:p>
            <a:pPr lvl="1" algn="just"/>
            <a:endParaRPr lang="en-SG" dirty="0"/>
          </a:p>
          <a:p>
            <a:pPr lvl="1" algn="just"/>
            <a:endParaRPr lang="en-SG" dirty="0"/>
          </a:p>
          <a:p>
            <a:pPr lvl="1"/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B600EC-30E0-234D-A693-005E0AB359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2980" y="3927554"/>
            <a:ext cx="2649793" cy="8832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598206-625E-7B4E-BCF4-F3BDD3CC45D9}"/>
              </a:ext>
            </a:extLst>
          </p:cNvPr>
          <p:cNvSpPr txBox="1"/>
          <p:nvPr/>
        </p:nvSpPr>
        <p:spPr>
          <a:xfrm>
            <a:off x="2807110" y="4161600"/>
            <a:ext cx="3011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token</a:t>
            </a:r>
            <a:r>
              <a:rPr lang="zh-CN" altLang="en-US" dirty="0"/>
              <a:t> </a:t>
            </a:r>
            <a:r>
              <a:rPr lang="en-US" altLang="zh-CN" dirty="0"/>
              <a:t>vectors: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CCAEA-89BC-3B4E-B06C-8A4FAFE8FAFE}"/>
              </a:ext>
            </a:extLst>
          </p:cNvPr>
          <p:cNvSpPr txBox="1"/>
          <p:nvPr/>
        </p:nvSpPr>
        <p:spPr>
          <a:xfrm>
            <a:off x="2807110" y="5076289"/>
            <a:ext cx="3011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target,</a:t>
            </a:r>
            <a:r>
              <a:rPr lang="zh-CN" altLang="en-US" dirty="0"/>
              <a:t> </a:t>
            </a:r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mechanism over</a:t>
            </a:r>
            <a:r>
              <a:rPr lang="zh-CN" altLang="en-US" dirty="0"/>
              <a:t> </a:t>
            </a:r>
            <a:r>
              <a:rPr lang="en-US" altLang="zh-CN" dirty="0"/>
              <a:t>sentence</a:t>
            </a:r>
            <a:endParaRPr lang="en-US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ED9F225E-429B-EE42-8E45-AF83CA14F799}"/>
              </a:ext>
            </a:extLst>
          </p:cNvPr>
          <p:cNvSpPr/>
          <p:nvPr/>
        </p:nvSpPr>
        <p:spPr>
          <a:xfrm>
            <a:off x="5992762" y="5076289"/>
            <a:ext cx="231059" cy="1295014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29B2DC-F07D-5347-A125-0143CC8D57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2980" y="4840532"/>
            <a:ext cx="4210910" cy="8832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5D8E89-297B-1249-ACF1-C6199EDDF2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2980" y="5860246"/>
            <a:ext cx="1809136" cy="6928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37E610-46FA-8545-B238-FA6B83AFC2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15FFABD-BAE0-8442-A085-50A690B0E232}"/>
              </a:ext>
            </a:extLst>
          </p:cNvPr>
          <p:cNvGrpSpPr/>
          <p:nvPr/>
        </p:nvGrpSpPr>
        <p:grpSpPr>
          <a:xfrm>
            <a:off x="9405661" y="3798323"/>
            <a:ext cx="1428244" cy="883264"/>
            <a:chOff x="10053842" y="3997385"/>
            <a:chExt cx="1948140" cy="146522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94489E06-93CC-FE4F-949D-B0B991F7056A}"/>
                </a:ext>
              </a:extLst>
            </p:cNvPr>
            <p:cNvSpPr/>
            <p:nvPr/>
          </p:nvSpPr>
          <p:spPr>
            <a:xfrm>
              <a:off x="10608775" y="400936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57CE071-8605-8E43-9B62-61DAB79BE1DE}"/>
                </a:ext>
              </a:extLst>
            </p:cNvPr>
            <p:cNvSpPr/>
            <p:nvPr/>
          </p:nvSpPr>
          <p:spPr>
            <a:xfrm>
              <a:off x="10862833" y="400936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FA712CCB-A33B-C844-9875-B623E9734793}"/>
                </a:ext>
              </a:extLst>
            </p:cNvPr>
            <p:cNvSpPr/>
            <p:nvPr/>
          </p:nvSpPr>
          <p:spPr>
            <a:xfrm>
              <a:off x="11108316" y="4003742"/>
              <a:ext cx="214379" cy="145324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3EDB969-7D26-DB40-A2D6-7D7CE0B8C7EA}"/>
                </a:ext>
              </a:extLst>
            </p:cNvPr>
            <p:cNvSpPr/>
            <p:nvPr/>
          </p:nvSpPr>
          <p:spPr>
            <a:xfrm>
              <a:off x="11393479" y="3997385"/>
              <a:ext cx="436454" cy="145959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2251E21F-3C22-7B4A-99A7-A9D01ABBBA0B}"/>
                </a:ext>
              </a:extLst>
            </p:cNvPr>
            <p:cNvSpPr/>
            <p:nvPr/>
          </p:nvSpPr>
          <p:spPr>
            <a:xfrm>
              <a:off x="10089453" y="3997386"/>
              <a:ext cx="436454" cy="145959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9E09791-1A67-9449-9B6F-EC5B8C666806}"/>
                </a:ext>
              </a:extLst>
            </p:cNvPr>
            <p:cNvSpPr txBox="1"/>
            <p:nvPr/>
          </p:nvSpPr>
          <p:spPr>
            <a:xfrm>
              <a:off x="10053842" y="4341263"/>
              <a:ext cx="6481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28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en-US" sz="28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256CB7B-8B1E-EB4C-B58B-03BBBC0DD60C}"/>
                </a:ext>
              </a:extLst>
            </p:cNvPr>
            <p:cNvSpPr txBox="1"/>
            <p:nvPr/>
          </p:nvSpPr>
          <p:spPr>
            <a:xfrm>
              <a:off x="11353799" y="4341263"/>
              <a:ext cx="6481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2800" i="1" baseline="-25000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</a:t>
              </a:r>
              <a:endParaRPr lang="en-US" sz="28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2D75CAE-CC84-0F40-B84E-568A36198798}"/>
              </a:ext>
            </a:extLst>
          </p:cNvPr>
          <p:cNvGrpSpPr/>
          <p:nvPr/>
        </p:nvGrpSpPr>
        <p:grpSpPr>
          <a:xfrm>
            <a:off x="9344632" y="5432468"/>
            <a:ext cx="2300446" cy="885633"/>
            <a:chOff x="9344632" y="5432468"/>
            <a:chExt cx="2300446" cy="885633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8EDA5513-818F-234B-ACC6-C0E442DEC963}"/>
                </a:ext>
              </a:extLst>
            </p:cNvPr>
            <p:cNvSpPr/>
            <p:nvPr/>
          </p:nvSpPr>
          <p:spPr>
            <a:xfrm>
              <a:off x="9791729" y="5435856"/>
              <a:ext cx="157168" cy="87604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504627F2-0A86-5941-B7A2-7D542AF9550F}"/>
                </a:ext>
              </a:extLst>
            </p:cNvPr>
            <p:cNvSpPr/>
            <p:nvPr/>
          </p:nvSpPr>
          <p:spPr>
            <a:xfrm>
              <a:off x="9983738" y="5435856"/>
              <a:ext cx="157168" cy="87604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858F34B2-0AE6-B840-BD7A-D7783093ADE9}"/>
                </a:ext>
              </a:extLst>
            </p:cNvPr>
            <p:cNvSpPr/>
            <p:nvPr/>
          </p:nvSpPr>
          <p:spPr>
            <a:xfrm>
              <a:off x="10175212" y="5432468"/>
              <a:ext cx="157168" cy="87604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A899B4F6-C21B-1549-B0FA-E59A74A85316}"/>
                </a:ext>
              </a:extLst>
            </p:cNvPr>
            <p:cNvSpPr/>
            <p:nvPr/>
          </p:nvSpPr>
          <p:spPr>
            <a:xfrm>
              <a:off x="9410998" y="5435837"/>
              <a:ext cx="319978" cy="87987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8FB346-67F5-2D45-A44B-2D2BEFDE79FC}"/>
                </a:ext>
              </a:extLst>
            </p:cNvPr>
            <p:cNvSpPr txBox="1"/>
            <p:nvPr/>
          </p:nvSpPr>
          <p:spPr>
            <a:xfrm>
              <a:off x="9344632" y="5612929"/>
              <a:ext cx="4935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28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en-US" sz="2800" i="1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C9DD581-8AAF-C04C-937A-22B11D4AFFD4}"/>
                </a:ext>
              </a:extLst>
            </p:cNvPr>
            <p:cNvGrpSpPr/>
            <p:nvPr/>
          </p:nvGrpSpPr>
          <p:grpSpPr>
            <a:xfrm>
              <a:off x="11120745" y="5435856"/>
              <a:ext cx="524333" cy="879876"/>
              <a:chOff x="10306739" y="5428636"/>
              <a:chExt cx="524333" cy="879876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D3B78BD-8D15-2642-BEC5-C2497BF9D7C3}"/>
                  </a:ext>
                </a:extLst>
              </p:cNvPr>
              <p:cNvSpPr/>
              <p:nvPr/>
            </p:nvSpPr>
            <p:spPr>
              <a:xfrm>
                <a:off x="10367021" y="5428636"/>
                <a:ext cx="319978" cy="879876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A6678D4-DAB5-884B-8C36-9FE74746FB90}"/>
                  </a:ext>
                </a:extLst>
              </p:cNvPr>
              <p:cNvSpPr txBox="1"/>
              <p:nvPr/>
            </p:nvSpPr>
            <p:spPr>
              <a:xfrm>
                <a:off x="10306739" y="5591416"/>
                <a:ext cx="5243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i="1" dirty="0" err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altLang="zh-CN" sz="2800" i="1" baseline="-25000" dirty="0" err="1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endParaRPr lang="en-US" sz="2800" i="1" baseline="-2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598E0AA5-8BA2-5943-A980-BB4D4BFC371B}"/>
                </a:ext>
              </a:extLst>
            </p:cNvPr>
            <p:cNvSpPr/>
            <p:nvPr/>
          </p:nvSpPr>
          <p:spPr>
            <a:xfrm>
              <a:off x="10371193" y="5440147"/>
              <a:ext cx="157168" cy="87604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01B4D763-83B4-A34B-B04C-BE88883B3BB9}"/>
                </a:ext>
              </a:extLst>
            </p:cNvPr>
            <p:cNvSpPr/>
            <p:nvPr/>
          </p:nvSpPr>
          <p:spPr>
            <a:xfrm>
              <a:off x="10570418" y="5439688"/>
              <a:ext cx="157168" cy="87604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E6FD6CA8-8D74-8846-AB4B-C5BFA7E0BEA4}"/>
                </a:ext>
              </a:extLst>
            </p:cNvPr>
            <p:cNvSpPr/>
            <p:nvPr/>
          </p:nvSpPr>
          <p:spPr>
            <a:xfrm>
              <a:off x="10773179" y="5442057"/>
              <a:ext cx="157168" cy="87604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35DEF6C6-2F97-4441-AFA6-5850A8EAE7E1}"/>
                </a:ext>
              </a:extLst>
            </p:cNvPr>
            <p:cNvSpPr/>
            <p:nvPr/>
          </p:nvSpPr>
          <p:spPr>
            <a:xfrm>
              <a:off x="10977424" y="5439688"/>
              <a:ext cx="157168" cy="87604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02552E76-8C00-7747-93F5-643A5CE8E8BA}"/>
              </a:ext>
            </a:extLst>
          </p:cNvPr>
          <p:cNvSpPr/>
          <p:nvPr/>
        </p:nvSpPr>
        <p:spPr>
          <a:xfrm>
            <a:off x="11268309" y="3805543"/>
            <a:ext cx="319978" cy="87987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i="1" baseline="-25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7BF3D38-65B9-FB42-828E-E25F1EC892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4392"/>
          <a:stretch/>
        </p:blipFill>
        <p:spPr>
          <a:xfrm>
            <a:off x="11207768" y="3899093"/>
            <a:ext cx="413570" cy="883264"/>
          </a:xfrm>
          <a:prstGeom prst="rect">
            <a:avLst/>
          </a:prstGeom>
        </p:spPr>
      </p:pic>
      <p:sp>
        <p:nvSpPr>
          <p:cNvPr id="35" name="Right Arrow 34">
            <a:extLst>
              <a:ext uri="{FF2B5EF4-FFF2-40B4-BE49-F238E27FC236}">
                <a16:creationId xmlns:a16="http://schemas.microsoft.com/office/drawing/2014/main" id="{F0D03054-442E-B846-BE7F-EED60A419450}"/>
              </a:ext>
            </a:extLst>
          </p:cNvPr>
          <p:cNvSpPr/>
          <p:nvPr/>
        </p:nvSpPr>
        <p:spPr>
          <a:xfrm>
            <a:off x="10930347" y="4161600"/>
            <a:ext cx="204245" cy="1594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4463EA0F-CAD7-A040-AED5-3C97A5A51A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735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19"/>
    </mc:Choice>
    <mc:Fallback>
      <p:transition spd="slow" advTm="15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 err="1">
                <a:solidFill>
                  <a:srgbClr val="0018FF"/>
                </a:solidFill>
              </a:rPr>
              <a:t>Begin&amp;End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SG" dirty="0">
                <a:solidFill>
                  <a:srgbClr val="0018FF"/>
                </a:solidFill>
              </a:rPr>
              <a:t>Sentence Targeted Attention Node</a:t>
            </a:r>
            <a:endParaRPr lang="en-US" altLang="zh-CN" dirty="0">
              <a:solidFill>
                <a:srgbClr val="0018FF"/>
              </a:solidFill>
            </a:endParaRPr>
          </a:p>
          <a:p>
            <a:pPr lvl="1" algn="just"/>
            <a:r>
              <a:rPr lang="en-US" altLang="zh-CN" dirty="0">
                <a:solidFill>
                  <a:srgbClr val="C00000"/>
                </a:solidFill>
              </a:rPr>
              <a:t>Length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Embedding: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convey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span</a:t>
            </a:r>
            <a:r>
              <a:rPr lang="zh-CN" altLang="en-US" dirty="0"/>
              <a:t> </a:t>
            </a:r>
            <a:r>
              <a:rPr lang="en-US" altLang="zh-CN" dirty="0"/>
              <a:t>length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</a:p>
          <a:p>
            <a:pPr lvl="1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8E7093-2124-FF46-8CB4-65230E8DD6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1431" y="1943559"/>
            <a:ext cx="6774221" cy="31929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8A219E4-A562-0F4B-9669-2C9C5E4C6A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84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89"/>
    </mc:Choice>
    <mc:Fallback>
      <p:transition spd="slow" advTm="8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 err="1">
                <a:solidFill>
                  <a:srgbClr val="0018FF"/>
                </a:solidFill>
              </a:rPr>
              <a:t>Begin&amp;End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SG" dirty="0">
                <a:solidFill>
                  <a:srgbClr val="0018FF"/>
                </a:solidFill>
              </a:rPr>
              <a:t>Sentence Targeted Attention 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Length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Embedding</a:t>
            </a:r>
            <a:endParaRPr lang="en-US" dirty="0">
              <a:solidFill>
                <a:srgbClr val="0018FF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A2A9A92-1C63-6743-A9DF-42AF1E3CF2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48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4"/>
    </mc:Choice>
    <mc:Fallback>
      <p:transition spd="slow" advTm="5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 err="1">
                <a:solidFill>
                  <a:srgbClr val="0018FF"/>
                </a:solidFill>
              </a:rPr>
              <a:t>Begin&amp;End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SG" dirty="0">
                <a:solidFill>
                  <a:srgbClr val="0018FF"/>
                </a:solidFill>
              </a:rPr>
              <a:t>Sentence Targeted Attention 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Length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Embedding</a:t>
            </a:r>
          </a:p>
          <a:p>
            <a:pPr algn="just"/>
            <a:endParaRPr lang="en-US" dirty="0">
              <a:solidFill>
                <a:srgbClr val="0018FF"/>
              </a:solidFill>
            </a:endParaRPr>
          </a:p>
          <a:p>
            <a:pPr algn="just"/>
            <a:r>
              <a:rPr lang="en-US" altLang="zh-CN" dirty="0"/>
              <a:t>Concatenation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Patterns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05DF36-90A3-A94A-9622-98BADB39B2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2850" y="4214147"/>
            <a:ext cx="4203291" cy="502958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6FDC71D-40CD-E642-90F4-D10A7AAB77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19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53"/>
    </mc:Choice>
    <mc:Fallback>
      <p:transition spd="slow" advTm="8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Model::Span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Designed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Feature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Patterns</a:t>
            </a:r>
          </a:p>
          <a:p>
            <a:pPr lvl="1" algn="just"/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 err="1">
                <a:solidFill>
                  <a:srgbClr val="0018FF"/>
                </a:solidFill>
              </a:rPr>
              <a:t>Begin&amp;End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SG" dirty="0">
                <a:solidFill>
                  <a:srgbClr val="0018FF"/>
                </a:solidFill>
              </a:rPr>
              <a:t>Sentence Targeted Attention 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Length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Embedding</a:t>
            </a:r>
          </a:p>
          <a:p>
            <a:pPr algn="just"/>
            <a:endParaRPr lang="en-US" dirty="0">
              <a:solidFill>
                <a:srgbClr val="0018FF"/>
              </a:solidFill>
            </a:endParaRPr>
          </a:p>
          <a:p>
            <a:pPr algn="just"/>
            <a:r>
              <a:rPr lang="en-US" altLang="zh-CN" dirty="0"/>
              <a:t>Concatenation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Patterns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05DF36-90A3-A94A-9622-98BADB39B2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2850" y="4214147"/>
            <a:ext cx="4203291" cy="5029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50EFD1-A9A2-F84D-B9DD-70B5A50C23ED}"/>
              </a:ext>
            </a:extLst>
          </p:cNvPr>
          <p:cNvSpPr txBox="1"/>
          <p:nvPr/>
        </p:nvSpPr>
        <p:spPr>
          <a:xfrm>
            <a:off x="2802194" y="5077702"/>
            <a:ext cx="8996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Head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Span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 err="1">
                <a:solidFill>
                  <a:srgbClr val="0018FF"/>
                </a:solidFill>
              </a:rPr>
              <a:t>Begin&amp;End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SG" dirty="0">
                <a:solidFill>
                  <a:srgbClr val="0018FF"/>
                </a:solidFill>
              </a:rPr>
              <a:t>Sentence Targeted Attention Node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/>
              <a:t>|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Length</a:t>
            </a:r>
            <a:r>
              <a:rPr lang="zh-CN" altLang="en-US" dirty="0">
                <a:solidFill>
                  <a:srgbClr val="0018FF"/>
                </a:solidFill>
              </a:rPr>
              <a:t> </a:t>
            </a:r>
            <a:r>
              <a:rPr lang="en-US" altLang="zh-CN" dirty="0">
                <a:solidFill>
                  <a:srgbClr val="0018FF"/>
                </a:solidFill>
              </a:rPr>
              <a:t>Embedding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8ADCABF-445F-1147-8623-95B63060472F}"/>
              </a:ext>
            </a:extLst>
          </p:cNvPr>
          <p:cNvCxnSpPr>
            <a:cxnSpLocks/>
          </p:cNvCxnSpPr>
          <p:nvPr/>
        </p:nvCxnSpPr>
        <p:spPr>
          <a:xfrm flipV="1">
            <a:off x="3383217" y="4601497"/>
            <a:ext cx="1716652" cy="6111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4FB415-2DA4-D940-9004-EC9DC4731C91}"/>
              </a:ext>
            </a:extLst>
          </p:cNvPr>
          <p:cNvCxnSpPr>
            <a:cxnSpLocks/>
          </p:cNvCxnSpPr>
          <p:nvPr/>
        </p:nvCxnSpPr>
        <p:spPr>
          <a:xfrm flipV="1">
            <a:off x="4580603" y="4601497"/>
            <a:ext cx="1038532" cy="6111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86447FB-C4BC-CE41-AD35-6C34367FDE42}"/>
              </a:ext>
            </a:extLst>
          </p:cNvPr>
          <p:cNvCxnSpPr>
            <a:cxnSpLocks/>
          </p:cNvCxnSpPr>
          <p:nvPr/>
        </p:nvCxnSpPr>
        <p:spPr>
          <a:xfrm flipV="1">
            <a:off x="5878768" y="4591833"/>
            <a:ext cx="334604" cy="6014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7EA4CBC-D0A6-1A4B-8F53-92AB5C8DDD57}"/>
              </a:ext>
            </a:extLst>
          </p:cNvPr>
          <p:cNvCxnSpPr>
            <a:cxnSpLocks/>
          </p:cNvCxnSpPr>
          <p:nvPr/>
        </p:nvCxnSpPr>
        <p:spPr>
          <a:xfrm flipH="1" flipV="1">
            <a:off x="6886269" y="4637647"/>
            <a:ext cx="828365" cy="5388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0D55832-09AF-3C40-A279-D661D451499D}"/>
              </a:ext>
            </a:extLst>
          </p:cNvPr>
          <p:cNvCxnSpPr>
            <a:cxnSpLocks/>
          </p:cNvCxnSpPr>
          <p:nvPr/>
        </p:nvCxnSpPr>
        <p:spPr>
          <a:xfrm flipH="1" flipV="1">
            <a:off x="7366206" y="4612280"/>
            <a:ext cx="3284585" cy="5283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878C362-7E3C-DF46-88D1-CCCCFD4A0C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67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98"/>
    </mc:Choice>
    <mc:Fallback>
      <p:transition spd="slow" advTm="3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Model::Classifier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Classifier: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0FB3C6-1701-7342-9F88-F59C848864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7723" y="2346788"/>
            <a:ext cx="3257379" cy="460282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EC6F95D-707A-5240-AB0C-997EE1243720}"/>
              </a:ext>
            </a:extLst>
          </p:cNvPr>
          <p:cNvSpPr/>
          <p:nvPr/>
        </p:nvSpPr>
        <p:spPr>
          <a:xfrm>
            <a:off x="6924542" y="2346788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29C3AAA-2140-9C44-A47C-7FBB3AA671C6}"/>
              </a:ext>
            </a:extLst>
          </p:cNvPr>
          <p:cNvSpPr/>
          <p:nvPr/>
        </p:nvSpPr>
        <p:spPr>
          <a:xfrm>
            <a:off x="4337723" y="2346788"/>
            <a:ext cx="788499" cy="460282"/>
          </a:xfrm>
          <a:prstGeom prst="roundRect">
            <a:avLst/>
          </a:prstGeom>
          <a:solidFill>
            <a:srgbClr val="FF0000">
              <a:alpha val="1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D570D3-D4DF-EF44-84AE-7D19B749E9E4}"/>
              </a:ext>
            </a:extLst>
          </p:cNvPr>
          <p:cNvSpPr txBox="1"/>
          <p:nvPr/>
        </p:nvSpPr>
        <p:spPr>
          <a:xfrm>
            <a:off x="1444443" y="2437738"/>
            <a:ext cx="250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Candidates: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3FC7ACC-4320-4641-8BD3-9142993CE4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87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84"/>
    </mc:Choice>
    <mc:Fallback>
      <p:transition spd="slow" advTm="6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Model::Classifier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Classifier: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5372ED-62B9-E744-89E3-09DC226EFA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7723" y="2346788"/>
            <a:ext cx="3257379" cy="460282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703E290-FEFF-A14D-811C-7EAE32ACB70B}"/>
              </a:ext>
            </a:extLst>
          </p:cNvPr>
          <p:cNvSpPr/>
          <p:nvPr/>
        </p:nvSpPr>
        <p:spPr>
          <a:xfrm>
            <a:off x="6924542" y="2346788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45F394-0D78-7B41-A318-378A90D7C34A}"/>
              </a:ext>
            </a:extLst>
          </p:cNvPr>
          <p:cNvSpPr txBox="1"/>
          <p:nvPr/>
        </p:nvSpPr>
        <p:spPr>
          <a:xfrm>
            <a:off x="8128502" y="2392263"/>
            <a:ext cx="225153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Span Representation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148868D-5023-1443-B89C-EA326E214A4F}"/>
              </a:ext>
            </a:extLst>
          </p:cNvPr>
          <p:cNvCxnSpPr>
            <a:stCxn id="6" idx="1"/>
            <a:endCxn id="5" idx="3"/>
          </p:cNvCxnSpPr>
          <p:nvPr/>
        </p:nvCxnSpPr>
        <p:spPr>
          <a:xfrm flipH="1">
            <a:off x="7442702" y="2576929"/>
            <a:ext cx="6858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71A7BB8-F1CB-0D43-8473-AE79462DBD22}"/>
              </a:ext>
            </a:extLst>
          </p:cNvPr>
          <p:cNvSpPr/>
          <p:nvPr/>
        </p:nvSpPr>
        <p:spPr>
          <a:xfrm>
            <a:off x="4337723" y="2346788"/>
            <a:ext cx="788499" cy="460282"/>
          </a:xfrm>
          <a:prstGeom prst="roundRect">
            <a:avLst/>
          </a:prstGeom>
          <a:solidFill>
            <a:srgbClr val="FF0000">
              <a:alpha val="1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DD326-7BFF-6C4F-88CC-E314FA4A006C}"/>
              </a:ext>
            </a:extLst>
          </p:cNvPr>
          <p:cNvSpPr txBox="1"/>
          <p:nvPr/>
        </p:nvSpPr>
        <p:spPr>
          <a:xfrm>
            <a:off x="5446261" y="1727510"/>
            <a:ext cx="3723497" cy="380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Get the spans classified as True Term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9011CE-549A-3241-87B5-728B556901A2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4731973" y="2108511"/>
            <a:ext cx="714288" cy="2382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E05AE10-6CF1-8347-8E1B-0FC5F8BA23BC}"/>
              </a:ext>
            </a:extLst>
          </p:cNvPr>
          <p:cNvSpPr txBox="1"/>
          <p:nvPr/>
        </p:nvSpPr>
        <p:spPr>
          <a:xfrm>
            <a:off x="1444443" y="2437738"/>
            <a:ext cx="250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Candidates: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D30693-558F-BA48-8CFF-025A8DE651E7}"/>
              </a:ext>
            </a:extLst>
          </p:cNvPr>
          <p:cNvSpPr/>
          <p:nvPr/>
        </p:nvSpPr>
        <p:spPr>
          <a:xfrm>
            <a:off x="8008374" y="1681312"/>
            <a:ext cx="1161384" cy="427703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solidFill>
              <a:srgbClr val="FF0000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3ACC028F-E434-F84A-BDED-0E6175A5F59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70691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97"/>
    </mc:Choice>
    <mc:Fallback>
      <p:transition spd="slow" advTm="11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Automatic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(ATE)</a:t>
            </a:r>
          </a:p>
          <a:p>
            <a:pPr lvl="1"/>
            <a:r>
              <a:rPr lang="en-US" altLang="zh-CN" dirty="0"/>
              <a:t>Give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SG" dirty="0"/>
              <a:t>extract domain specified phrases </a:t>
            </a:r>
          </a:p>
          <a:p>
            <a:pPr lvl="1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2C10A0E-610E-A045-B9D7-CDA2350384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922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4"/>
    </mc:Choice>
    <mc:Fallback>
      <p:transition spd="slow" advTm="8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Model::Classifier | Ranker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Classifier: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 Ranker: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607AEA-83E2-224D-B2B8-FE3020E23776}"/>
              </a:ext>
            </a:extLst>
          </p:cNvPr>
          <p:cNvSpPr txBox="1"/>
          <p:nvPr/>
        </p:nvSpPr>
        <p:spPr>
          <a:xfrm>
            <a:off x="1486472" y="3911254"/>
            <a:ext cx="2287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 Scores: 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91EF8751-941D-A545-BC06-8BD16F046C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7723" y="2346788"/>
            <a:ext cx="3257379" cy="460282"/>
          </a:xfrm>
          <a:prstGeom prst="rect">
            <a:avLst/>
          </a:prstGeom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8FE806A-3384-B14E-B02C-4B75F1441D60}"/>
              </a:ext>
            </a:extLst>
          </p:cNvPr>
          <p:cNvSpPr/>
          <p:nvPr/>
        </p:nvSpPr>
        <p:spPr>
          <a:xfrm>
            <a:off x="6924542" y="2346788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B36B1C-EA9D-9547-BFCB-F919161CB931}"/>
              </a:ext>
            </a:extLst>
          </p:cNvPr>
          <p:cNvSpPr txBox="1"/>
          <p:nvPr/>
        </p:nvSpPr>
        <p:spPr>
          <a:xfrm>
            <a:off x="8128502" y="2392263"/>
            <a:ext cx="225153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Span Representation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8529CD4-0BA7-084A-83D9-699AF344419D}"/>
              </a:ext>
            </a:extLst>
          </p:cNvPr>
          <p:cNvCxnSpPr>
            <a:stCxn id="36" idx="1"/>
            <a:endCxn id="35" idx="3"/>
          </p:cNvCxnSpPr>
          <p:nvPr/>
        </p:nvCxnSpPr>
        <p:spPr>
          <a:xfrm flipH="1">
            <a:off x="7442702" y="2576929"/>
            <a:ext cx="6858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972E015-DA2A-3248-878A-3FD72AAD4AA9}"/>
              </a:ext>
            </a:extLst>
          </p:cNvPr>
          <p:cNvSpPr/>
          <p:nvPr/>
        </p:nvSpPr>
        <p:spPr>
          <a:xfrm>
            <a:off x="4337723" y="2346788"/>
            <a:ext cx="788499" cy="460282"/>
          </a:xfrm>
          <a:prstGeom prst="roundRect">
            <a:avLst/>
          </a:prstGeom>
          <a:solidFill>
            <a:srgbClr val="FF0000">
              <a:alpha val="1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C8F5F00-F384-CD47-8F86-DD676A245E39}"/>
              </a:ext>
            </a:extLst>
          </p:cNvPr>
          <p:cNvCxnSpPr>
            <a:cxnSpLocks/>
            <a:endCxn id="38" idx="0"/>
          </p:cNvCxnSpPr>
          <p:nvPr/>
        </p:nvCxnSpPr>
        <p:spPr>
          <a:xfrm flipH="1">
            <a:off x="4731973" y="2108511"/>
            <a:ext cx="714288" cy="2382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C244E6EE-9711-2B47-B27A-13FE14A756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6287" y="3809362"/>
            <a:ext cx="5230569" cy="574087"/>
          </a:xfrm>
          <a:prstGeom prst="rect">
            <a:avLst/>
          </a:prstGeom>
        </p:spPr>
      </p:pic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EE73D6D-2360-FD48-A942-0DD6DF9D4FE7}"/>
              </a:ext>
            </a:extLst>
          </p:cNvPr>
          <p:cNvSpPr/>
          <p:nvPr/>
        </p:nvSpPr>
        <p:spPr>
          <a:xfrm>
            <a:off x="8841392" y="3816904"/>
            <a:ext cx="379981" cy="279016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BB20F502-39A7-EC40-A2C7-4849F07CFF02}"/>
              </a:ext>
            </a:extLst>
          </p:cNvPr>
          <p:cNvSpPr/>
          <p:nvPr/>
        </p:nvSpPr>
        <p:spPr>
          <a:xfrm>
            <a:off x="6688118" y="3844693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A37145B-16A5-7541-AC70-B536F3386877}"/>
              </a:ext>
            </a:extLst>
          </p:cNvPr>
          <p:cNvSpPr txBox="1"/>
          <p:nvPr/>
        </p:nvSpPr>
        <p:spPr>
          <a:xfrm>
            <a:off x="5446261" y="1727510"/>
            <a:ext cx="3723497" cy="380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Get the spans classified as True Term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C1D3FC-2018-B240-BA37-B36A7F1717B2}"/>
              </a:ext>
            </a:extLst>
          </p:cNvPr>
          <p:cNvSpPr txBox="1"/>
          <p:nvPr/>
        </p:nvSpPr>
        <p:spPr>
          <a:xfrm>
            <a:off x="1444443" y="2437738"/>
            <a:ext cx="250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Candidates: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6129D6A-68A2-7348-B3B4-286ED03DFA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619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0"/>
    </mc:Choice>
    <mc:Fallback>
      <p:transition spd="slow" advTm="3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Model::Classifier | Ranker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Classifier: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 Ranker: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DD326-7BFF-6C4F-88CC-E314FA4A006C}"/>
              </a:ext>
            </a:extLst>
          </p:cNvPr>
          <p:cNvSpPr txBox="1"/>
          <p:nvPr/>
        </p:nvSpPr>
        <p:spPr>
          <a:xfrm>
            <a:off x="8841392" y="4364333"/>
            <a:ext cx="3281952" cy="380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spans classified as </a:t>
            </a:r>
            <a:r>
              <a:rPr lang="en-US" dirty="0">
                <a:solidFill>
                  <a:srgbClr val="FF0000"/>
                </a:solidFill>
              </a:rPr>
              <a:t>True Term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9011CE-549A-3241-87B5-728B556901A2}"/>
              </a:ext>
            </a:extLst>
          </p:cNvPr>
          <p:cNvCxnSpPr>
            <a:cxnSpLocks/>
            <a:stCxn id="11" idx="0"/>
            <a:endCxn id="14" idx="3"/>
          </p:cNvCxnSpPr>
          <p:nvPr/>
        </p:nvCxnSpPr>
        <p:spPr>
          <a:xfrm flipH="1" flipV="1">
            <a:off x="9221373" y="3956412"/>
            <a:ext cx="1260995" cy="4079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5635C6F-E6CB-AC44-9D0B-C13E83392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6287" y="3809362"/>
            <a:ext cx="5230569" cy="574087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BC4E571-6006-2945-9185-15F474DE0466}"/>
              </a:ext>
            </a:extLst>
          </p:cNvPr>
          <p:cNvSpPr/>
          <p:nvPr/>
        </p:nvSpPr>
        <p:spPr>
          <a:xfrm>
            <a:off x="8841392" y="3816904"/>
            <a:ext cx="379981" cy="279016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A8A5AC2-447A-E646-893F-45DAAD151125}"/>
              </a:ext>
            </a:extLst>
          </p:cNvPr>
          <p:cNvSpPr/>
          <p:nvPr/>
        </p:nvSpPr>
        <p:spPr>
          <a:xfrm>
            <a:off x="6688118" y="3844693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706CBB-BA40-7A44-B5FD-B35738A2F69A}"/>
              </a:ext>
            </a:extLst>
          </p:cNvPr>
          <p:cNvSpPr txBox="1"/>
          <p:nvPr/>
        </p:nvSpPr>
        <p:spPr>
          <a:xfrm>
            <a:off x="7570808" y="3329526"/>
            <a:ext cx="340199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True Terms’ Span Representation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2D35286-414D-524C-9CA4-E0718418452B}"/>
              </a:ext>
            </a:extLst>
          </p:cNvPr>
          <p:cNvCxnSpPr>
            <a:cxnSpLocks/>
            <a:stCxn id="29" idx="1"/>
            <a:endCxn id="28" idx="0"/>
          </p:cNvCxnSpPr>
          <p:nvPr/>
        </p:nvCxnSpPr>
        <p:spPr>
          <a:xfrm flipH="1">
            <a:off x="6947198" y="3514192"/>
            <a:ext cx="623610" cy="3305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53AD84F-F8EE-864A-841E-4B60FAE7BE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7723" y="2346788"/>
            <a:ext cx="3257379" cy="46028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FB0FA0F-8248-1446-B7E6-5E715F94AB79}"/>
              </a:ext>
            </a:extLst>
          </p:cNvPr>
          <p:cNvSpPr/>
          <p:nvPr/>
        </p:nvSpPr>
        <p:spPr>
          <a:xfrm>
            <a:off x="6924542" y="2346788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876EA0-C0E3-694B-B29B-53624CC0A7FF}"/>
              </a:ext>
            </a:extLst>
          </p:cNvPr>
          <p:cNvSpPr txBox="1"/>
          <p:nvPr/>
        </p:nvSpPr>
        <p:spPr>
          <a:xfrm>
            <a:off x="8128502" y="2392263"/>
            <a:ext cx="225153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Span Representation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AA5EC80-6637-E240-B133-24CC0851084F}"/>
              </a:ext>
            </a:extLst>
          </p:cNvPr>
          <p:cNvCxnSpPr>
            <a:stCxn id="21" idx="1"/>
            <a:endCxn id="20" idx="3"/>
          </p:cNvCxnSpPr>
          <p:nvPr/>
        </p:nvCxnSpPr>
        <p:spPr>
          <a:xfrm flipH="1">
            <a:off x="7442702" y="2576929"/>
            <a:ext cx="6858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C865E8C-8B24-7E42-8ABB-C141E2CD8795}"/>
              </a:ext>
            </a:extLst>
          </p:cNvPr>
          <p:cNvSpPr/>
          <p:nvPr/>
        </p:nvSpPr>
        <p:spPr>
          <a:xfrm>
            <a:off x="4337723" y="2346788"/>
            <a:ext cx="788499" cy="460282"/>
          </a:xfrm>
          <a:prstGeom prst="roundRect">
            <a:avLst/>
          </a:prstGeom>
          <a:solidFill>
            <a:srgbClr val="FF0000">
              <a:alpha val="1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E1E1773-2592-664B-8EAA-B93E0609A730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4731973" y="2108511"/>
            <a:ext cx="714288" cy="2382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412CA66-EEE0-224F-BE2E-AB2904084BA1}"/>
              </a:ext>
            </a:extLst>
          </p:cNvPr>
          <p:cNvSpPr txBox="1"/>
          <p:nvPr/>
        </p:nvSpPr>
        <p:spPr>
          <a:xfrm>
            <a:off x="1486472" y="3911254"/>
            <a:ext cx="2287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 Scores: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FAD296-AAF3-9C42-A72E-B97D19AB471D}"/>
              </a:ext>
            </a:extLst>
          </p:cNvPr>
          <p:cNvSpPr txBox="1"/>
          <p:nvPr/>
        </p:nvSpPr>
        <p:spPr>
          <a:xfrm>
            <a:off x="5446261" y="1727510"/>
            <a:ext cx="3723497" cy="380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Get the spans classified as True Term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F1CA18-44E7-644A-B878-D305D4B81414}"/>
              </a:ext>
            </a:extLst>
          </p:cNvPr>
          <p:cNvSpPr txBox="1"/>
          <p:nvPr/>
        </p:nvSpPr>
        <p:spPr>
          <a:xfrm>
            <a:off x="1444443" y="2437738"/>
            <a:ext cx="250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Candidates: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B53F1EE-CB86-6E40-A8B6-4670213DB8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62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24"/>
    </mc:Choice>
    <mc:Fallback>
      <p:transition spd="slow" advTm="10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Model::Classifier | Ranker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Classifier: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 Ranker: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DD326-7BFF-6C4F-88CC-E314FA4A006C}"/>
              </a:ext>
            </a:extLst>
          </p:cNvPr>
          <p:cNvSpPr txBox="1"/>
          <p:nvPr/>
        </p:nvSpPr>
        <p:spPr>
          <a:xfrm>
            <a:off x="8841392" y="4364333"/>
            <a:ext cx="3281952" cy="380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spans classified as </a:t>
            </a:r>
            <a:r>
              <a:rPr lang="en-US" dirty="0">
                <a:solidFill>
                  <a:srgbClr val="FF0000"/>
                </a:solidFill>
              </a:rPr>
              <a:t>True Term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9011CE-549A-3241-87B5-728B556901A2}"/>
              </a:ext>
            </a:extLst>
          </p:cNvPr>
          <p:cNvCxnSpPr>
            <a:cxnSpLocks/>
            <a:stCxn id="11" idx="0"/>
            <a:endCxn id="14" idx="3"/>
          </p:cNvCxnSpPr>
          <p:nvPr/>
        </p:nvCxnSpPr>
        <p:spPr>
          <a:xfrm flipH="1" flipV="1">
            <a:off x="9221373" y="3956412"/>
            <a:ext cx="1260995" cy="4079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5635C6F-E6CB-AC44-9D0B-C13E83392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6287" y="3809362"/>
            <a:ext cx="5230569" cy="574087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BC4E571-6006-2945-9185-15F474DE0466}"/>
              </a:ext>
            </a:extLst>
          </p:cNvPr>
          <p:cNvSpPr/>
          <p:nvPr/>
        </p:nvSpPr>
        <p:spPr>
          <a:xfrm>
            <a:off x="8841392" y="3816904"/>
            <a:ext cx="379981" cy="279016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A8A5AC2-447A-E646-893F-45DAAD151125}"/>
              </a:ext>
            </a:extLst>
          </p:cNvPr>
          <p:cNvSpPr/>
          <p:nvPr/>
        </p:nvSpPr>
        <p:spPr>
          <a:xfrm>
            <a:off x="6688118" y="3844693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706CBB-BA40-7A44-B5FD-B35738A2F69A}"/>
              </a:ext>
            </a:extLst>
          </p:cNvPr>
          <p:cNvSpPr txBox="1"/>
          <p:nvPr/>
        </p:nvSpPr>
        <p:spPr>
          <a:xfrm>
            <a:off x="7570808" y="3329526"/>
            <a:ext cx="340199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True Terms’ Span Representation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2D35286-414D-524C-9CA4-E0718418452B}"/>
              </a:ext>
            </a:extLst>
          </p:cNvPr>
          <p:cNvCxnSpPr>
            <a:cxnSpLocks/>
            <a:stCxn id="29" idx="1"/>
            <a:endCxn id="28" idx="0"/>
          </p:cNvCxnSpPr>
          <p:nvPr/>
        </p:nvCxnSpPr>
        <p:spPr>
          <a:xfrm flipH="1">
            <a:off x="6947198" y="3514192"/>
            <a:ext cx="623610" cy="3305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53AD84F-F8EE-864A-841E-4B60FAE7BE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7723" y="2346788"/>
            <a:ext cx="3257379" cy="46028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FB0FA0F-8248-1446-B7E6-5E715F94AB79}"/>
              </a:ext>
            </a:extLst>
          </p:cNvPr>
          <p:cNvSpPr/>
          <p:nvPr/>
        </p:nvSpPr>
        <p:spPr>
          <a:xfrm>
            <a:off x="6924542" y="2346788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876EA0-C0E3-694B-B29B-53624CC0A7FF}"/>
              </a:ext>
            </a:extLst>
          </p:cNvPr>
          <p:cNvSpPr txBox="1"/>
          <p:nvPr/>
        </p:nvSpPr>
        <p:spPr>
          <a:xfrm>
            <a:off x="8128502" y="2392263"/>
            <a:ext cx="225153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Span Representation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AA5EC80-6637-E240-B133-24CC0851084F}"/>
              </a:ext>
            </a:extLst>
          </p:cNvPr>
          <p:cNvCxnSpPr>
            <a:stCxn id="21" idx="1"/>
            <a:endCxn id="20" idx="3"/>
          </p:cNvCxnSpPr>
          <p:nvPr/>
        </p:nvCxnSpPr>
        <p:spPr>
          <a:xfrm flipH="1">
            <a:off x="7442702" y="2576929"/>
            <a:ext cx="6858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C865E8C-8B24-7E42-8ABB-C141E2CD8795}"/>
              </a:ext>
            </a:extLst>
          </p:cNvPr>
          <p:cNvSpPr/>
          <p:nvPr/>
        </p:nvSpPr>
        <p:spPr>
          <a:xfrm>
            <a:off x="4337723" y="2346788"/>
            <a:ext cx="788499" cy="460282"/>
          </a:xfrm>
          <a:prstGeom prst="roundRect">
            <a:avLst/>
          </a:prstGeom>
          <a:solidFill>
            <a:srgbClr val="FF0000">
              <a:alpha val="1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E1E1773-2592-664B-8EAA-B93E0609A730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4731973" y="2108511"/>
            <a:ext cx="714288" cy="2382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412CA66-EEE0-224F-BE2E-AB2904084BA1}"/>
              </a:ext>
            </a:extLst>
          </p:cNvPr>
          <p:cNvSpPr txBox="1"/>
          <p:nvPr/>
        </p:nvSpPr>
        <p:spPr>
          <a:xfrm>
            <a:off x="1486472" y="3911254"/>
            <a:ext cx="2287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 Scores: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FAD296-AAF3-9C42-A72E-B97D19AB471D}"/>
              </a:ext>
            </a:extLst>
          </p:cNvPr>
          <p:cNvSpPr txBox="1"/>
          <p:nvPr/>
        </p:nvSpPr>
        <p:spPr>
          <a:xfrm>
            <a:off x="5446261" y="1727510"/>
            <a:ext cx="3723497" cy="380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Get the spans classified as True Term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009E65E-05E9-E046-89A3-1F7BCE7139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66287" y="5013453"/>
            <a:ext cx="4343328" cy="51275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62BE2FF-8881-0441-8E40-6C1582D7C301}"/>
              </a:ext>
            </a:extLst>
          </p:cNvPr>
          <p:cNvSpPr txBox="1"/>
          <p:nvPr/>
        </p:nvSpPr>
        <p:spPr>
          <a:xfrm>
            <a:off x="1444443" y="2437738"/>
            <a:ext cx="250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Candidates: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46A9B4-4351-3B4D-80F2-A29C2828DFC9}"/>
              </a:ext>
            </a:extLst>
          </p:cNvPr>
          <p:cNvSpPr txBox="1"/>
          <p:nvPr/>
        </p:nvSpPr>
        <p:spPr>
          <a:xfrm>
            <a:off x="1521717" y="5084193"/>
            <a:ext cx="2612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Ranking the Scores: 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394F16D-0675-4B4A-B7C4-C738E40F86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36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3"/>
    </mc:Choice>
    <mc:Fallback>
      <p:transition spd="slow" advTm="3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Model::Classifier | Ranker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Classifier: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Span Ranker: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DD326-7BFF-6C4F-88CC-E314FA4A006C}"/>
              </a:ext>
            </a:extLst>
          </p:cNvPr>
          <p:cNvSpPr txBox="1"/>
          <p:nvPr/>
        </p:nvSpPr>
        <p:spPr>
          <a:xfrm>
            <a:off x="8841392" y="4364333"/>
            <a:ext cx="3281952" cy="380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spans classified as </a:t>
            </a:r>
            <a:r>
              <a:rPr lang="en-US" dirty="0">
                <a:solidFill>
                  <a:srgbClr val="FF0000"/>
                </a:solidFill>
              </a:rPr>
              <a:t>True Term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9011CE-549A-3241-87B5-728B556901A2}"/>
              </a:ext>
            </a:extLst>
          </p:cNvPr>
          <p:cNvCxnSpPr>
            <a:cxnSpLocks/>
            <a:stCxn id="11" idx="0"/>
            <a:endCxn id="14" idx="3"/>
          </p:cNvCxnSpPr>
          <p:nvPr/>
        </p:nvCxnSpPr>
        <p:spPr>
          <a:xfrm flipH="1" flipV="1">
            <a:off x="9221373" y="3956412"/>
            <a:ext cx="1260995" cy="4079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5635C6F-E6CB-AC44-9D0B-C13E83392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6287" y="3809362"/>
            <a:ext cx="5230569" cy="574087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BC4E571-6006-2945-9185-15F474DE0466}"/>
              </a:ext>
            </a:extLst>
          </p:cNvPr>
          <p:cNvSpPr/>
          <p:nvPr/>
        </p:nvSpPr>
        <p:spPr>
          <a:xfrm>
            <a:off x="8841392" y="3816904"/>
            <a:ext cx="379981" cy="279016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A8A5AC2-447A-E646-893F-45DAAD151125}"/>
              </a:ext>
            </a:extLst>
          </p:cNvPr>
          <p:cNvSpPr/>
          <p:nvPr/>
        </p:nvSpPr>
        <p:spPr>
          <a:xfrm>
            <a:off x="6688118" y="3844693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706CBB-BA40-7A44-B5FD-B35738A2F69A}"/>
              </a:ext>
            </a:extLst>
          </p:cNvPr>
          <p:cNvSpPr txBox="1"/>
          <p:nvPr/>
        </p:nvSpPr>
        <p:spPr>
          <a:xfrm>
            <a:off x="7570808" y="3329526"/>
            <a:ext cx="340199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True Terms’ Span Representation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2D35286-414D-524C-9CA4-E0718418452B}"/>
              </a:ext>
            </a:extLst>
          </p:cNvPr>
          <p:cNvCxnSpPr>
            <a:cxnSpLocks/>
            <a:stCxn id="29" idx="1"/>
            <a:endCxn id="28" idx="0"/>
          </p:cNvCxnSpPr>
          <p:nvPr/>
        </p:nvCxnSpPr>
        <p:spPr>
          <a:xfrm flipH="1">
            <a:off x="6947198" y="3514192"/>
            <a:ext cx="623610" cy="3305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53AD84F-F8EE-864A-841E-4B60FAE7BE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7723" y="2346788"/>
            <a:ext cx="3257379" cy="46028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FB0FA0F-8248-1446-B7E6-5E715F94AB79}"/>
              </a:ext>
            </a:extLst>
          </p:cNvPr>
          <p:cNvSpPr/>
          <p:nvPr/>
        </p:nvSpPr>
        <p:spPr>
          <a:xfrm>
            <a:off x="6924542" y="2346788"/>
            <a:ext cx="518160" cy="460282"/>
          </a:xfrm>
          <a:prstGeom prst="roundRect">
            <a:avLst/>
          </a:prstGeom>
          <a:solidFill>
            <a:srgbClr val="FF0000">
              <a:alpha val="1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876EA0-C0E3-694B-B29B-53624CC0A7FF}"/>
              </a:ext>
            </a:extLst>
          </p:cNvPr>
          <p:cNvSpPr txBox="1"/>
          <p:nvPr/>
        </p:nvSpPr>
        <p:spPr>
          <a:xfrm>
            <a:off x="8128502" y="2392263"/>
            <a:ext cx="225153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Span Representation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AA5EC80-6637-E240-B133-24CC0851084F}"/>
              </a:ext>
            </a:extLst>
          </p:cNvPr>
          <p:cNvCxnSpPr>
            <a:stCxn id="21" idx="1"/>
            <a:endCxn id="20" idx="3"/>
          </p:cNvCxnSpPr>
          <p:nvPr/>
        </p:nvCxnSpPr>
        <p:spPr>
          <a:xfrm flipH="1">
            <a:off x="7442702" y="2576929"/>
            <a:ext cx="6858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C865E8C-8B24-7E42-8ABB-C141E2CD8795}"/>
              </a:ext>
            </a:extLst>
          </p:cNvPr>
          <p:cNvSpPr/>
          <p:nvPr/>
        </p:nvSpPr>
        <p:spPr>
          <a:xfrm>
            <a:off x="4337723" y="2346788"/>
            <a:ext cx="788499" cy="460282"/>
          </a:xfrm>
          <a:prstGeom prst="roundRect">
            <a:avLst/>
          </a:prstGeom>
          <a:solidFill>
            <a:srgbClr val="FF0000">
              <a:alpha val="1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E1E1773-2592-664B-8EAA-B93E0609A730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4731973" y="2108511"/>
            <a:ext cx="714288" cy="2382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412CA66-EEE0-224F-BE2E-AB2904084BA1}"/>
              </a:ext>
            </a:extLst>
          </p:cNvPr>
          <p:cNvSpPr txBox="1"/>
          <p:nvPr/>
        </p:nvSpPr>
        <p:spPr>
          <a:xfrm>
            <a:off x="1486472" y="3911254"/>
            <a:ext cx="2287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 Scores: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FAD296-AAF3-9C42-A72E-B97D19AB471D}"/>
              </a:ext>
            </a:extLst>
          </p:cNvPr>
          <p:cNvSpPr txBox="1"/>
          <p:nvPr/>
        </p:nvSpPr>
        <p:spPr>
          <a:xfrm>
            <a:off x="5446261" y="1727510"/>
            <a:ext cx="3723497" cy="380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Get the spans classified as True Term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009E65E-05E9-E046-89A3-1F7BCE7139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66287" y="5013453"/>
            <a:ext cx="4343328" cy="51275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62BE2FF-8881-0441-8E40-6C1582D7C301}"/>
              </a:ext>
            </a:extLst>
          </p:cNvPr>
          <p:cNvSpPr txBox="1"/>
          <p:nvPr/>
        </p:nvSpPr>
        <p:spPr>
          <a:xfrm>
            <a:off x="1444443" y="2437738"/>
            <a:ext cx="250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Candidates: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46A9B4-4351-3B4D-80F2-A29C2828DFC9}"/>
              </a:ext>
            </a:extLst>
          </p:cNvPr>
          <p:cNvSpPr txBox="1"/>
          <p:nvPr/>
        </p:nvSpPr>
        <p:spPr>
          <a:xfrm>
            <a:off x="1521717" y="5084193"/>
            <a:ext cx="2612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Ranking the Scores: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5B91CFA-7B6D-2F41-BE78-A1C23F769140}"/>
              </a:ext>
            </a:extLst>
          </p:cNvPr>
          <p:cNvSpPr/>
          <p:nvPr/>
        </p:nvSpPr>
        <p:spPr>
          <a:xfrm>
            <a:off x="4260449" y="3911254"/>
            <a:ext cx="1007009" cy="393721"/>
          </a:xfrm>
          <a:prstGeom prst="roundRect">
            <a:avLst/>
          </a:prstGeom>
          <a:solidFill>
            <a:srgbClr val="FF0000">
              <a:alpha val="11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F502200-4246-B24C-B997-C4251445DE9F}"/>
              </a:ext>
            </a:extLst>
          </p:cNvPr>
          <p:cNvSpPr/>
          <p:nvPr/>
        </p:nvSpPr>
        <p:spPr>
          <a:xfrm>
            <a:off x="7411121" y="5059804"/>
            <a:ext cx="1007009" cy="393721"/>
          </a:xfrm>
          <a:prstGeom prst="roundRect">
            <a:avLst/>
          </a:prstGeom>
          <a:solidFill>
            <a:srgbClr val="FF0000">
              <a:alpha val="11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C617E0D-7219-7845-8FFA-7ABF083E0D5A}"/>
              </a:ext>
            </a:extLst>
          </p:cNvPr>
          <p:cNvCxnSpPr>
            <a:cxnSpLocks/>
            <a:stCxn id="4" idx="2"/>
            <a:endCxn id="27" idx="0"/>
          </p:cNvCxnSpPr>
          <p:nvPr/>
        </p:nvCxnSpPr>
        <p:spPr>
          <a:xfrm>
            <a:off x="4763954" y="4304975"/>
            <a:ext cx="3150672" cy="7548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2870822-EC9A-4C46-A7B5-78C6B5F53D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4935" y="5750520"/>
            <a:ext cx="2853347" cy="415536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56758F66-010F-8146-B810-5EE33EC067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55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87"/>
    </mc:Choice>
    <mc:Fallback>
      <p:transition spd="slow" advTm="12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Model::Training Loss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9B9789D-1781-EE43-B9FA-99014C2C2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4858" y="2277861"/>
            <a:ext cx="6755953" cy="501534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D6126A1-179E-D240-AB8C-BF27B82FA4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002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00"/>
    </mc:Choice>
    <mc:Fallback>
      <p:transition spd="slow" advTm="1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Model:: Training Loss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36186F-94B4-6145-9B38-BEDEAC8CB3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4858" y="2277861"/>
            <a:ext cx="6755953" cy="5015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3D27F7-8563-1A42-8C7C-8C6FE2FA24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3946" y="3416120"/>
            <a:ext cx="8567994" cy="859665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6380D5B-28BC-784B-8AD6-A9232805EF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487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31"/>
    </mc:Choice>
    <mc:Fallback>
      <p:transition spd="slow" advTm="8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98824-D8D5-2E4D-BB0A-3CEB9E6DC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3F5C5-2C15-F443-B35F-65A6935FE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Background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and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Methods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altLang="zh-CN" dirty="0">
                <a:solidFill>
                  <a:schemeClr val="bg2"/>
                </a:solidFill>
              </a:rPr>
              <a:t>Our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Model</a:t>
            </a:r>
          </a:p>
          <a:p>
            <a:r>
              <a:rPr lang="en-US" altLang="zh-CN" dirty="0"/>
              <a:t>Experiments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</a:p>
          <a:p>
            <a:r>
              <a:rPr lang="en-US" altLang="zh-CN" dirty="0">
                <a:solidFill>
                  <a:schemeClr val="bg2"/>
                </a:solidFill>
              </a:rPr>
              <a:t>Conclusion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E57ADEA-4FCD-DA43-94A1-7EA051E79C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291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1"/>
    </mc:Choice>
    <mc:Fallback>
      <p:transition spd="slow" advTm="3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 Data: </a:t>
            </a:r>
          </a:p>
          <a:p>
            <a:pPr lvl="1"/>
            <a:r>
              <a:rPr lang="en-SG" dirty="0"/>
              <a:t>GENIA 3.02</a:t>
            </a:r>
            <a:r>
              <a:rPr lang="en-SG" baseline="30000" dirty="0"/>
              <a:t>1 </a:t>
            </a:r>
            <a:r>
              <a:rPr lang="en-SG" dirty="0"/>
              <a:t>Corpus</a:t>
            </a:r>
          </a:p>
          <a:p>
            <a:pPr lvl="1"/>
            <a:endParaRPr lang="en-SG" sz="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3BAD6F-94C1-834E-95EE-7D9F342FF076}"/>
              </a:ext>
            </a:extLst>
          </p:cNvPr>
          <p:cNvSpPr txBox="1"/>
          <p:nvPr/>
        </p:nvSpPr>
        <p:spPr>
          <a:xfrm>
            <a:off x="656823" y="6391096"/>
            <a:ext cx="10696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/>
              <a:t>1: http://</a:t>
            </a:r>
            <a:r>
              <a:rPr lang="en-SG" sz="1600" dirty="0" err="1"/>
              <a:t>www.geniaproject.org</a:t>
            </a:r>
            <a:r>
              <a:rPr lang="en-SG" sz="1600" dirty="0"/>
              <a:t>/</a:t>
            </a:r>
            <a:r>
              <a:rPr lang="en-SG" sz="1600" dirty="0" err="1"/>
              <a:t>genia</a:t>
            </a:r>
            <a:r>
              <a:rPr lang="en-SG" sz="1600" dirty="0"/>
              <a:t>-corpus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BD620EF-1A3B-0045-AEC0-E9083C1B26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75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72"/>
    </mc:Choice>
    <mc:Fallback>
      <p:transition spd="slow" advTm="6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SG" dirty="0"/>
              <a:t>Results:</a:t>
            </a:r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6EC64F-BF37-5D44-9B7E-399A390355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3649" y="1980683"/>
            <a:ext cx="4897011" cy="404122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C29FE4B-7D9B-EC41-98D9-149ED25DF1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262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30"/>
    </mc:Choice>
    <mc:Fallback>
      <p:transition spd="slow" advTm="21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SG" dirty="0"/>
              <a:t>Results on different feature patterns: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12D472-B4CB-3B42-BA75-4556C17C19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0869" y="2812879"/>
            <a:ext cx="3863703" cy="153670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7BA3727-7C0B-0940-BA01-AB54D560AACD}"/>
              </a:ext>
            </a:extLst>
          </p:cNvPr>
          <p:cNvSpPr/>
          <p:nvPr/>
        </p:nvSpPr>
        <p:spPr>
          <a:xfrm>
            <a:off x="3731342" y="4070555"/>
            <a:ext cx="3923071" cy="294968"/>
          </a:xfrm>
          <a:prstGeom prst="roundRect">
            <a:avLst/>
          </a:prstGeom>
          <a:solidFill>
            <a:srgbClr val="0018FF">
              <a:alpha val="30000"/>
            </a:srgbClr>
          </a:solidFill>
          <a:ln>
            <a:solidFill>
              <a:srgbClr val="0018FF">
                <a:alpha val="5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78BA961-1F4B-304F-8DEF-080462CDFB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AB7FBFE-3F67-4B44-865E-C9949E794F1D}"/>
              </a:ext>
            </a:extLst>
          </p:cNvPr>
          <p:cNvSpPr/>
          <p:nvPr/>
        </p:nvSpPr>
        <p:spPr>
          <a:xfrm>
            <a:off x="3741184" y="3560635"/>
            <a:ext cx="3923071" cy="294968"/>
          </a:xfrm>
          <a:prstGeom prst="roundRect">
            <a:avLst/>
          </a:prstGeom>
          <a:solidFill>
            <a:srgbClr val="0018FF">
              <a:alpha val="30000"/>
            </a:srgbClr>
          </a:solidFill>
          <a:ln>
            <a:solidFill>
              <a:srgbClr val="0018FF">
                <a:alpha val="5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8BA38-70DC-3C47-A201-BFF66401A0DB}"/>
              </a:ext>
            </a:extLst>
          </p:cNvPr>
          <p:cNvSpPr txBox="1"/>
          <p:nvPr/>
        </p:nvSpPr>
        <p:spPr>
          <a:xfrm>
            <a:off x="4124720" y="4701301"/>
            <a:ext cx="350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r>
              <a:rPr lang="zh-CN" altLang="en-US" dirty="0"/>
              <a:t>    </a:t>
            </a:r>
            <a:r>
              <a:rPr lang="en-US" altLang="zh-CN" dirty="0">
                <a:solidFill>
                  <a:srgbClr val="FF0000"/>
                </a:solidFill>
              </a:rPr>
              <a:t>VS.</a:t>
            </a:r>
            <a:r>
              <a:rPr lang="zh-CN" altLang="en-US" dirty="0"/>
              <a:t>   </a:t>
            </a:r>
            <a:r>
              <a:rPr lang="en-US" altLang="zh-CN" dirty="0"/>
              <a:t>Sentence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703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79"/>
    </mc:Choice>
    <mc:Fallback>
      <p:transition spd="slow" advTm="17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Automatic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(ATE)</a:t>
            </a:r>
          </a:p>
          <a:p>
            <a:pPr lvl="1"/>
            <a:r>
              <a:rPr lang="en-US" altLang="zh-CN" dirty="0"/>
              <a:t>Give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SG" dirty="0"/>
              <a:t>extract domain specified phrases </a:t>
            </a:r>
          </a:p>
          <a:p>
            <a:pPr lvl="1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FDF16F-E744-5D43-B331-8994ADD48FD6}"/>
              </a:ext>
            </a:extLst>
          </p:cNvPr>
          <p:cNvGrpSpPr/>
          <p:nvPr/>
        </p:nvGrpSpPr>
        <p:grpSpPr>
          <a:xfrm>
            <a:off x="2570208" y="2990333"/>
            <a:ext cx="7043352" cy="593125"/>
            <a:chOff x="2075934" y="2928551"/>
            <a:chExt cx="7043352" cy="59312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7939331-A849-404F-9D89-718D0F78ECB3}"/>
                </a:ext>
              </a:extLst>
            </p:cNvPr>
            <p:cNvSpPr/>
            <p:nvPr/>
          </p:nvSpPr>
          <p:spPr>
            <a:xfrm>
              <a:off x="2075934" y="3150975"/>
              <a:ext cx="7043351" cy="370701"/>
            </a:xfrm>
            <a:prstGeom prst="roundRect">
              <a:avLst>
                <a:gd name="adj" fmla="val 0"/>
              </a:avLst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SG" dirty="0">
                  <a:solidFill>
                    <a:schemeClr val="tx1"/>
                  </a:solidFill>
                </a:rPr>
                <a:t>Mouse </a:t>
              </a:r>
              <a:r>
                <a:rPr lang="zh-CN" altLang="en-US" dirty="0">
                  <a:solidFill>
                    <a:schemeClr val="tx1"/>
                  </a:solidFill>
                </a:rPr>
                <a:t>     </a:t>
              </a:r>
              <a:r>
                <a:rPr lang="en-SG" dirty="0">
                  <a:solidFill>
                    <a:schemeClr val="tx1"/>
                  </a:solidFill>
                </a:rPr>
                <a:t>interleukin-2 </a:t>
              </a:r>
              <a:r>
                <a:rPr lang="zh-CN" altLang="en-US" dirty="0">
                  <a:solidFill>
                    <a:schemeClr val="tx1"/>
                  </a:solidFill>
                </a:rPr>
                <a:t>       </a:t>
              </a:r>
              <a:r>
                <a:rPr lang="en-SG" dirty="0">
                  <a:solidFill>
                    <a:schemeClr val="tx1"/>
                  </a:solidFill>
                </a:rPr>
                <a:t>receptor </a:t>
              </a:r>
              <a:r>
                <a:rPr lang="zh-CN" altLang="en-US" dirty="0">
                  <a:solidFill>
                    <a:schemeClr val="tx1"/>
                  </a:solidFill>
                </a:rPr>
                <a:t>       </a:t>
              </a:r>
              <a:r>
                <a:rPr lang="en-SG" dirty="0">
                  <a:solidFill>
                    <a:schemeClr val="tx1"/>
                  </a:solidFill>
                </a:rPr>
                <a:t>alpha</a:t>
              </a:r>
              <a:r>
                <a:rPr lang="zh-CN" altLang="en-US" dirty="0">
                  <a:solidFill>
                    <a:schemeClr val="tx1"/>
                  </a:solidFill>
                </a:rPr>
                <a:t>       </a:t>
              </a:r>
              <a:r>
                <a:rPr lang="en-SG" dirty="0">
                  <a:solidFill>
                    <a:schemeClr val="tx1"/>
                  </a:solidFill>
                </a:rPr>
                <a:t> gene</a:t>
              </a:r>
              <a:r>
                <a:rPr lang="zh-CN" altLang="en-US" dirty="0">
                  <a:solidFill>
                    <a:schemeClr val="tx1"/>
                  </a:solidFill>
                </a:rPr>
                <a:t>       </a:t>
              </a:r>
              <a:r>
                <a:rPr lang="en-SG" dirty="0">
                  <a:solidFill>
                    <a:schemeClr val="tx1"/>
                  </a:solidFill>
                </a:rPr>
                <a:t> expression 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CCB23585-C6C8-4B4D-90D7-B1FAC6B233EF}"/>
                </a:ext>
              </a:extLst>
            </p:cNvPr>
            <p:cNvSpPr/>
            <p:nvPr/>
          </p:nvSpPr>
          <p:spPr>
            <a:xfrm>
              <a:off x="2075935" y="2928551"/>
              <a:ext cx="7043351" cy="22242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     </a:t>
              </a:r>
              <a:r>
                <a:rPr lang="en-US" altLang="zh-CN" dirty="0">
                  <a:solidFill>
                    <a:srgbClr val="FF0000"/>
                  </a:solidFill>
                </a:rPr>
                <a:t>0</a:t>
              </a:r>
              <a:r>
                <a:rPr lang="en-SG" dirty="0">
                  <a:solidFill>
                    <a:srgbClr val="FF0000"/>
                  </a:solidFill>
                </a:rPr>
                <a:t> </a:t>
              </a:r>
              <a:r>
                <a:rPr lang="zh-CN" altLang="en-US" dirty="0">
                  <a:solidFill>
                    <a:srgbClr val="FF0000"/>
                  </a:solidFill>
                </a:rPr>
                <a:t>                    </a:t>
              </a:r>
              <a:r>
                <a:rPr lang="en-US" altLang="zh-CN" dirty="0">
                  <a:solidFill>
                    <a:srgbClr val="FF0000"/>
                  </a:solidFill>
                </a:rPr>
                <a:t>1</a:t>
              </a:r>
              <a:r>
                <a:rPr lang="en-SG" dirty="0">
                  <a:solidFill>
                    <a:srgbClr val="FF0000"/>
                  </a:solidFill>
                </a:rPr>
                <a:t> </a:t>
              </a:r>
              <a:r>
                <a:rPr lang="zh-CN" altLang="en-US" dirty="0">
                  <a:solidFill>
                    <a:srgbClr val="FF0000"/>
                  </a:solidFill>
                </a:rPr>
                <a:t>                        </a:t>
              </a:r>
              <a:r>
                <a:rPr lang="en-US" altLang="zh-CN" dirty="0">
                  <a:solidFill>
                    <a:srgbClr val="FF0000"/>
                  </a:solidFill>
                </a:rPr>
                <a:t>2</a:t>
              </a:r>
              <a:r>
                <a:rPr lang="en-SG" dirty="0">
                  <a:solidFill>
                    <a:srgbClr val="FF0000"/>
                  </a:solidFill>
                </a:rPr>
                <a:t> </a:t>
              </a:r>
              <a:r>
                <a:rPr lang="zh-CN" altLang="en-US" dirty="0">
                  <a:solidFill>
                    <a:srgbClr val="FF0000"/>
                  </a:solidFill>
                </a:rPr>
                <a:t>                  </a:t>
              </a:r>
              <a:r>
                <a:rPr lang="en-US" altLang="zh-CN" dirty="0">
                  <a:solidFill>
                    <a:srgbClr val="FF0000"/>
                  </a:solidFill>
                </a:rPr>
                <a:t>3</a:t>
              </a:r>
              <a:r>
                <a:rPr lang="zh-CN" altLang="en-US" dirty="0">
                  <a:solidFill>
                    <a:srgbClr val="FF0000"/>
                  </a:solidFill>
                </a:rPr>
                <a:t>       </a:t>
              </a:r>
              <a:r>
                <a:rPr lang="en-SG" dirty="0">
                  <a:solidFill>
                    <a:srgbClr val="FF0000"/>
                  </a:solidFill>
                </a:rPr>
                <a:t> </a:t>
              </a:r>
              <a:r>
                <a:rPr lang="zh-CN" altLang="en-US" dirty="0">
                  <a:solidFill>
                    <a:srgbClr val="FF0000"/>
                  </a:solidFill>
                </a:rPr>
                <a:t>      </a:t>
              </a:r>
              <a:r>
                <a:rPr lang="en-US" altLang="zh-CN" dirty="0">
                  <a:solidFill>
                    <a:srgbClr val="FF0000"/>
                  </a:solidFill>
                </a:rPr>
                <a:t>4</a:t>
              </a:r>
              <a:r>
                <a:rPr lang="zh-CN" altLang="en-US" dirty="0">
                  <a:solidFill>
                    <a:srgbClr val="FF0000"/>
                  </a:solidFill>
                </a:rPr>
                <a:t>        </a:t>
              </a:r>
              <a:r>
                <a:rPr lang="en-SG" dirty="0">
                  <a:solidFill>
                    <a:srgbClr val="FF0000"/>
                  </a:solidFill>
                </a:rPr>
                <a:t> </a:t>
              </a:r>
              <a:r>
                <a:rPr lang="zh-CN" altLang="en-US" dirty="0">
                  <a:solidFill>
                    <a:srgbClr val="FF0000"/>
                  </a:solidFill>
                </a:rPr>
                <a:t>            </a:t>
              </a:r>
              <a:r>
                <a:rPr lang="en-US" altLang="zh-CN" dirty="0">
                  <a:solidFill>
                    <a:srgbClr val="FF0000"/>
                  </a:solidFill>
                </a:rPr>
                <a:t>5</a:t>
              </a:r>
              <a:r>
                <a:rPr lang="en-SG" dirty="0">
                  <a:solidFill>
                    <a:srgbClr val="FF0000"/>
                  </a:solidFill>
                </a:rPr>
                <a:t>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254DC3D-AEB8-C24B-B86A-8E8035D91185}"/>
              </a:ext>
            </a:extLst>
          </p:cNvPr>
          <p:cNvSpPr txBox="1"/>
          <p:nvPr/>
        </p:nvSpPr>
        <p:spPr>
          <a:xfrm>
            <a:off x="1464708" y="3039761"/>
            <a:ext cx="603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US" sz="2400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1B1D8AA-3FA7-B54A-BCA8-99F64B3FE3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960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27"/>
    </mc:Choice>
    <mc:Fallback>
      <p:transition spd="slow" advTm="7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SG" dirty="0"/>
              <a:t>Results on span length:</a:t>
            </a:r>
          </a:p>
          <a:p>
            <a:pPr lvl="1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CA1BF-0E5F-FC4B-8309-F5703212B5FB}"/>
              </a:ext>
            </a:extLst>
          </p:cNvPr>
          <p:cNvGrpSpPr/>
          <p:nvPr/>
        </p:nvGrpSpPr>
        <p:grpSpPr>
          <a:xfrm>
            <a:off x="2430173" y="2315553"/>
            <a:ext cx="8129646" cy="3371481"/>
            <a:chOff x="2224111" y="2089127"/>
            <a:chExt cx="8129646" cy="337148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7856CBB-3E5C-6A40-AE8E-D24CD2DB45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24111" y="2812437"/>
              <a:ext cx="6572160" cy="260953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C0DE76-C532-1143-842F-15822B4A52BE}"/>
                </a:ext>
              </a:extLst>
            </p:cNvPr>
            <p:cNvSpPr/>
            <p:nvPr/>
          </p:nvSpPr>
          <p:spPr>
            <a:xfrm>
              <a:off x="2331076" y="4958366"/>
              <a:ext cx="618186" cy="4765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D55F3E3-645B-254D-91C5-206346792A14}"/>
                </a:ext>
              </a:extLst>
            </p:cNvPr>
            <p:cNvSpPr/>
            <p:nvPr/>
          </p:nvSpPr>
          <p:spPr>
            <a:xfrm>
              <a:off x="5896377" y="4984089"/>
              <a:ext cx="618186" cy="4765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78777DE0-FA6B-5044-8140-0692D503608C}"/>
                </a:ext>
              </a:extLst>
            </p:cNvPr>
            <p:cNvSpPr/>
            <p:nvPr/>
          </p:nvSpPr>
          <p:spPr>
            <a:xfrm>
              <a:off x="6134637" y="2897746"/>
              <a:ext cx="392805" cy="1777285"/>
            </a:xfrm>
            <a:prstGeom prst="roundRect">
              <a:avLst/>
            </a:prstGeom>
            <a:solidFill>
              <a:srgbClr val="FF0000">
                <a:alpha val="1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B24CDE2-7461-D240-8CD6-75AD50881C70}"/>
                </a:ext>
              </a:extLst>
            </p:cNvPr>
            <p:cNvGrpSpPr/>
            <p:nvPr/>
          </p:nvGrpSpPr>
          <p:grpSpPr>
            <a:xfrm>
              <a:off x="4868214" y="2089127"/>
              <a:ext cx="5485542" cy="375789"/>
              <a:chOff x="4868214" y="2089127"/>
              <a:chExt cx="5485542" cy="375789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06439631-85AA-224B-BAEE-1BCD78DB79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17670" y="2095583"/>
                <a:ext cx="2536086" cy="369333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2B10965-0BD4-EF4A-ADD7-4502744D415C}"/>
                  </a:ext>
                </a:extLst>
              </p:cNvPr>
              <p:cNvSpPr txBox="1"/>
              <p:nvPr/>
            </p:nvSpPr>
            <p:spPr>
              <a:xfrm>
                <a:off x="4868214" y="2089127"/>
                <a:ext cx="3348507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Low Precision high recall due to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</a:p>
            </p:txBody>
          </p:sp>
        </p:grp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61936C72-7655-7B43-8D10-EFCC261231D3}"/>
                </a:ext>
              </a:extLst>
            </p:cNvPr>
            <p:cNvSpPr/>
            <p:nvPr/>
          </p:nvSpPr>
          <p:spPr>
            <a:xfrm>
              <a:off x="4868215" y="2102006"/>
              <a:ext cx="5485542" cy="375789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3611F0D-F2BD-454E-BFF5-49A2574F19B2}"/>
                </a:ext>
              </a:extLst>
            </p:cNvPr>
            <p:cNvCxnSpPr>
              <a:cxnSpLocks/>
              <a:endCxn id="8" idx="2"/>
            </p:cNvCxnSpPr>
            <p:nvPr/>
          </p:nvCxnSpPr>
          <p:spPr>
            <a:xfrm flipV="1">
              <a:off x="6349285" y="2477795"/>
              <a:ext cx="1261701" cy="41995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57A08BAE-71EE-5247-9A67-0BE2BD2688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568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08"/>
    </mc:Choice>
    <mc:Fallback>
      <p:transition spd="slow" advTm="26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27D94-9847-E949-99CC-8FE347057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818E77-EDD0-294F-B3FE-DD5F67D4C8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168400" y="1868488"/>
            <a:ext cx="8999950" cy="3579812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35944CD-4CCE-4B4C-A8F5-B55D81996A82}"/>
              </a:ext>
            </a:extLst>
          </p:cNvPr>
          <p:cNvSpPr/>
          <p:nvPr/>
        </p:nvSpPr>
        <p:spPr>
          <a:xfrm>
            <a:off x="5235677" y="4041057"/>
            <a:ext cx="427704" cy="265471"/>
          </a:xfrm>
          <a:prstGeom prst="round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6C063A-5B64-D44D-8CC8-1C101EDA2F08}"/>
              </a:ext>
            </a:extLst>
          </p:cNvPr>
          <p:cNvSpPr/>
          <p:nvPr/>
        </p:nvSpPr>
        <p:spPr>
          <a:xfrm>
            <a:off x="5449529" y="4901380"/>
            <a:ext cx="427704" cy="265471"/>
          </a:xfrm>
          <a:prstGeom prst="round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C532669-28B0-8043-9E8B-8EE47971A1EC}"/>
              </a:ext>
            </a:extLst>
          </p:cNvPr>
          <p:cNvSpPr/>
          <p:nvPr/>
        </p:nvSpPr>
        <p:spPr>
          <a:xfrm>
            <a:off x="6096000" y="3908321"/>
            <a:ext cx="427704" cy="265471"/>
          </a:xfrm>
          <a:prstGeom prst="round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28175F6-4ED7-784C-8856-9558F3B59985}"/>
              </a:ext>
            </a:extLst>
          </p:cNvPr>
          <p:cNvSpPr/>
          <p:nvPr/>
        </p:nvSpPr>
        <p:spPr>
          <a:xfrm>
            <a:off x="6096000" y="5034115"/>
            <a:ext cx="427704" cy="265471"/>
          </a:xfrm>
          <a:prstGeom prst="round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0E50BF3-DDFC-934E-9896-7A3ED41156A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2302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30"/>
    </mc:Choice>
    <mc:Fallback>
      <p:transition spd="slow" advTm="20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98824-D8D5-2E4D-BB0A-3CEB9E6DC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3F5C5-2C15-F443-B35F-65A6935FE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Background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and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Methods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altLang="zh-CN" dirty="0">
                <a:solidFill>
                  <a:schemeClr val="bg2"/>
                </a:solidFill>
              </a:rPr>
              <a:t>Our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Model</a:t>
            </a:r>
          </a:p>
          <a:p>
            <a:r>
              <a:rPr lang="en-US" altLang="zh-CN" dirty="0">
                <a:solidFill>
                  <a:schemeClr val="bg2"/>
                </a:solidFill>
              </a:rPr>
              <a:t>Experiments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and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Results</a:t>
            </a:r>
          </a:p>
          <a:p>
            <a:r>
              <a:rPr lang="en-US" altLang="zh-CN" dirty="0"/>
              <a:t>Conclusion</a:t>
            </a:r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8769E33-A238-9B43-B876-7BB2C561D8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568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8"/>
    </mc:Choice>
    <mc:Fallback>
      <p:transition spd="slow" advTm="2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98824-D8D5-2E4D-BB0A-3CEB9E6DC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3F5C5-2C15-F443-B35F-65A6935FE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en-US" dirty="0"/>
              <a:t> can achieve the state-of-art result</a:t>
            </a:r>
            <a:r>
              <a:rPr lang="en-US" altLang="zh-CN" dirty="0"/>
              <a:t>s</a:t>
            </a:r>
            <a:r>
              <a:rPr lang="en-US" dirty="0"/>
              <a:t> </a:t>
            </a:r>
            <a:r>
              <a:rPr lang="en-US" altLang="zh-CN" dirty="0"/>
              <a:t>without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external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en-US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(Refer</a:t>
            </a:r>
            <a:r>
              <a:rPr lang="zh-CN" altLang="en-US" dirty="0"/>
              <a:t> </a:t>
            </a:r>
            <a:r>
              <a:rPr lang="en-US" altLang="zh-CN" dirty="0"/>
              <a:t>slides</a:t>
            </a:r>
            <a:r>
              <a:rPr lang="zh-CN" altLang="en-US" dirty="0"/>
              <a:t> </a:t>
            </a:r>
            <a:r>
              <a:rPr lang="en-US" altLang="zh-CN" dirty="0"/>
              <a:t>48)</a:t>
            </a:r>
            <a:endParaRPr lang="en-US" dirty="0"/>
          </a:p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contrast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features,</a:t>
            </a:r>
            <a:r>
              <a:rPr lang="zh-CN" altLang="en-US" dirty="0"/>
              <a:t> </a:t>
            </a:r>
            <a:r>
              <a:rPr lang="en-US" dirty="0"/>
              <a:t>sentence level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contribute</a:t>
            </a:r>
            <a:r>
              <a:rPr lang="zh-CN" altLang="en-US" dirty="0"/>
              <a:t> </a:t>
            </a:r>
            <a:r>
              <a:rPr lang="en-US" dirty="0"/>
              <a:t>more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task</a:t>
            </a:r>
            <a:r>
              <a:rPr lang="en-US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(Refer</a:t>
            </a:r>
            <a:r>
              <a:rPr lang="zh-CN" altLang="en-US" dirty="0"/>
              <a:t> </a:t>
            </a:r>
            <a:r>
              <a:rPr lang="en-US" altLang="zh-CN" dirty="0"/>
              <a:t>slides</a:t>
            </a:r>
            <a:r>
              <a:rPr lang="zh-CN" altLang="en-US" dirty="0"/>
              <a:t> </a:t>
            </a:r>
            <a:r>
              <a:rPr lang="en-US" altLang="zh-CN" dirty="0"/>
              <a:t>49)</a:t>
            </a:r>
            <a:endParaRPr lang="en-US" dirty="0"/>
          </a:p>
          <a:p>
            <a:r>
              <a:rPr lang="en-US" altLang="zh-CN" dirty="0"/>
              <a:t>Designing</a:t>
            </a:r>
            <a:r>
              <a:rPr lang="zh-CN" altLang="en-US" dirty="0"/>
              <a:t> </a:t>
            </a:r>
            <a:r>
              <a:rPr lang="en-US" altLang="zh-CN" dirty="0"/>
              <a:t>reasonable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pattern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reform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efficient</a:t>
            </a:r>
            <a:r>
              <a:rPr lang="en-US" dirty="0"/>
              <a:t>.</a:t>
            </a:r>
            <a:r>
              <a:rPr lang="zh-CN" altLang="en-US" dirty="0"/>
              <a:t> </a:t>
            </a:r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137B854-729A-6842-8B4E-19BF71EF9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124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26"/>
    </mc:Choice>
    <mc:Fallback>
      <p:transition spd="slow" advTm="24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3F5C5-2C15-F443-B35F-65A6935FE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4262" y="1493949"/>
            <a:ext cx="10515600" cy="1661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5400" dirty="0"/>
              <a:t>Thank you</a:t>
            </a:r>
          </a:p>
          <a:p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249BC6-3AB2-7845-B989-1F7106E1AB0C}"/>
              </a:ext>
            </a:extLst>
          </p:cNvPr>
          <p:cNvSpPr txBox="1"/>
          <p:nvPr/>
        </p:nvSpPr>
        <p:spPr>
          <a:xfrm>
            <a:off x="2356834" y="4842456"/>
            <a:ext cx="822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Code is available at: </a:t>
            </a:r>
            <a:r>
              <a:rPr lang="en-SG" sz="2000" dirty="0">
                <a:hlinkClick r:id="rId5"/>
              </a:rPr>
              <a:t>https://github.com/CooDL/Nested-Term-Extraction</a:t>
            </a:r>
            <a:endParaRPr lang="en-US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CA3B6AD-48E9-2747-95CB-34110ACB76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351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26"/>
    </mc:Choice>
    <mc:Fallback>
      <p:transition spd="slow" advTm="17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Automatic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(ATE)</a:t>
            </a:r>
          </a:p>
          <a:p>
            <a:pPr lvl="1"/>
            <a:r>
              <a:rPr lang="en-US" altLang="zh-CN" dirty="0"/>
              <a:t>Give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SG" dirty="0"/>
              <a:t>extract domain specified phrases</a:t>
            </a:r>
          </a:p>
          <a:p>
            <a:pPr marL="457200" lvl="1" indent="0">
              <a:buNone/>
            </a:pPr>
            <a:r>
              <a:rPr lang="en-SG" dirty="0"/>
              <a:t> </a:t>
            </a:r>
          </a:p>
          <a:p>
            <a:pPr lvl="1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54DC3D-AEB8-C24B-B86A-8E8035D91185}"/>
              </a:ext>
            </a:extLst>
          </p:cNvPr>
          <p:cNvSpPr txBox="1"/>
          <p:nvPr/>
        </p:nvSpPr>
        <p:spPr>
          <a:xfrm>
            <a:off x="1464708" y="3039761"/>
            <a:ext cx="543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30386-A60E-004B-9016-56CCA940F868}"/>
              </a:ext>
            </a:extLst>
          </p:cNvPr>
          <p:cNvSpPr txBox="1"/>
          <p:nvPr/>
        </p:nvSpPr>
        <p:spPr>
          <a:xfrm>
            <a:off x="1464708" y="3927152"/>
            <a:ext cx="1012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81BD9C7-C269-B048-8BE8-271FA62CCE41}"/>
              </a:ext>
            </a:extLst>
          </p:cNvPr>
          <p:cNvGrpSpPr/>
          <p:nvPr/>
        </p:nvGrpSpPr>
        <p:grpSpPr>
          <a:xfrm>
            <a:off x="2570208" y="2990333"/>
            <a:ext cx="7043352" cy="1353904"/>
            <a:chOff x="2570208" y="3064475"/>
            <a:chExt cx="7043352" cy="135390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FFDF16F-E744-5D43-B331-8994ADD48FD6}"/>
                </a:ext>
              </a:extLst>
            </p:cNvPr>
            <p:cNvGrpSpPr/>
            <p:nvPr/>
          </p:nvGrpSpPr>
          <p:grpSpPr>
            <a:xfrm>
              <a:off x="2570208" y="3064475"/>
              <a:ext cx="7043352" cy="593125"/>
              <a:chOff x="2075934" y="2928551"/>
              <a:chExt cx="7043352" cy="593125"/>
            </a:xfrm>
          </p:grpSpPr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07939331-A849-404F-9D89-718D0F78ECB3}"/>
                  </a:ext>
                </a:extLst>
              </p:cNvPr>
              <p:cNvSpPr/>
              <p:nvPr/>
            </p:nvSpPr>
            <p:spPr>
              <a:xfrm>
                <a:off x="2075934" y="3150975"/>
                <a:ext cx="7043351" cy="370701"/>
              </a:xfrm>
              <a:prstGeom prst="roundRect">
                <a:avLst>
                  <a:gd name="adj" fmla="val 0"/>
                </a:avLst>
              </a:prstGeom>
              <a:solidFill>
                <a:schemeClr val="bg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SG" dirty="0">
                    <a:solidFill>
                      <a:schemeClr val="tx1"/>
                    </a:solidFill>
                  </a:rPr>
                  <a:t>Mouse 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</a:t>
                </a:r>
                <a:r>
                  <a:rPr lang="en-SG" dirty="0">
                    <a:solidFill>
                      <a:schemeClr val="tx1"/>
                    </a:solidFill>
                  </a:rPr>
                  <a:t>interleukin-2 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receptor 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alpha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 gene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 expression </a:t>
                </a:r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CCB23585-C6C8-4B4D-90D7-B1FAC6B233EF}"/>
                  </a:ext>
                </a:extLst>
              </p:cNvPr>
              <p:cNvSpPr/>
              <p:nvPr/>
            </p:nvSpPr>
            <p:spPr>
              <a:xfrm>
                <a:off x="2075935" y="2928551"/>
                <a:ext cx="7043351" cy="222424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dirty="0">
                    <a:solidFill>
                      <a:srgbClr val="FF0000"/>
                    </a:solidFill>
                  </a:rPr>
                  <a:t>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0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1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2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3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4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5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A15B8A9-BEE2-5D4C-A1F0-530BD55268EF}"/>
                </a:ext>
              </a:extLst>
            </p:cNvPr>
            <p:cNvGrpSpPr/>
            <p:nvPr/>
          </p:nvGrpSpPr>
          <p:grpSpPr>
            <a:xfrm>
              <a:off x="3523766" y="3657599"/>
              <a:ext cx="1276831" cy="760780"/>
              <a:chOff x="3580918" y="3614737"/>
              <a:chExt cx="1276831" cy="76078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8BF950FF-5836-FA4C-90CF-0AD91D223E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76136" y="3614737"/>
                <a:ext cx="0" cy="386557"/>
              </a:xfrm>
              <a:prstGeom prst="line">
                <a:avLst/>
              </a:prstGeom>
              <a:ln w="19050">
                <a:solidFill>
                  <a:srgbClr val="0018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F7D847FF-C5A7-A147-9E55-BF3415CF06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85799" y="3614737"/>
                <a:ext cx="0" cy="386557"/>
              </a:xfrm>
              <a:prstGeom prst="line">
                <a:avLst/>
              </a:prstGeom>
              <a:ln w="19050">
                <a:solidFill>
                  <a:srgbClr val="0018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D3AC734-E442-2742-BF09-6CCAFB02279F}"/>
                  </a:ext>
                </a:extLst>
              </p:cNvPr>
              <p:cNvSpPr txBox="1"/>
              <p:nvPr/>
            </p:nvSpPr>
            <p:spPr>
              <a:xfrm>
                <a:off x="3580918" y="4004815"/>
                <a:ext cx="1276831" cy="370702"/>
              </a:xfrm>
              <a:prstGeom prst="rect">
                <a:avLst/>
              </a:prstGeom>
              <a:noFill/>
              <a:ln>
                <a:solidFill>
                  <a:srgbClr val="0018F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0B050"/>
                    </a:solidFill>
                  </a:rPr>
                  <a:t>1-1</a:t>
                </a:r>
                <a:r>
                  <a:rPr lang="en-US" altLang="zh-CN" dirty="0"/>
                  <a:t>,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protein </a:t>
                </a:r>
                <a:endParaRPr lang="en-US" dirty="0"/>
              </a:p>
            </p:txBody>
          </p:sp>
        </p:grpSp>
      </p:grp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33858D3-01A2-7A4E-B04A-7A5267E513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21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1"/>
    </mc:Choice>
    <mc:Fallback>
      <p:transition spd="slow" advTm="4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Automatic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(ATE)</a:t>
            </a:r>
          </a:p>
          <a:p>
            <a:pPr lvl="1"/>
            <a:r>
              <a:rPr lang="en-US" altLang="zh-CN" dirty="0"/>
              <a:t>Give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SG" dirty="0"/>
              <a:t>extract domain specified phrases </a:t>
            </a:r>
          </a:p>
          <a:p>
            <a:pPr lvl="1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54DC3D-AEB8-C24B-B86A-8E8035D91185}"/>
              </a:ext>
            </a:extLst>
          </p:cNvPr>
          <p:cNvSpPr txBox="1"/>
          <p:nvPr/>
        </p:nvSpPr>
        <p:spPr>
          <a:xfrm>
            <a:off x="1464708" y="3039761"/>
            <a:ext cx="543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30386-A60E-004B-9016-56CCA940F868}"/>
              </a:ext>
            </a:extLst>
          </p:cNvPr>
          <p:cNvSpPr txBox="1"/>
          <p:nvPr/>
        </p:nvSpPr>
        <p:spPr>
          <a:xfrm>
            <a:off x="1464708" y="3927152"/>
            <a:ext cx="1012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81BD9C7-C269-B048-8BE8-271FA62CCE41}"/>
              </a:ext>
            </a:extLst>
          </p:cNvPr>
          <p:cNvGrpSpPr/>
          <p:nvPr/>
        </p:nvGrpSpPr>
        <p:grpSpPr>
          <a:xfrm>
            <a:off x="2570208" y="2990333"/>
            <a:ext cx="7043352" cy="1769186"/>
            <a:chOff x="2570208" y="3064475"/>
            <a:chExt cx="7043352" cy="17691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FFDF16F-E744-5D43-B331-8994ADD48FD6}"/>
                </a:ext>
              </a:extLst>
            </p:cNvPr>
            <p:cNvGrpSpPr/>
            <p:nvPr/>
          </p:nvGrpSpPr>
          <p:grpSpPr>
            <a:xfrm>
              <a:off x="2570208" y="3064475"/>
              <a:ext cx="7043352" cy="593125"/>
              <a:chOff x="2075934" y="2928551"/>
              <a:chExt cx="7043352" cy="593125"/>
            </a:xfrm>
          </p:grpSpPr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07939331-A849-404F-9D89-718D0F78ECB3}"/>
                  </a:ext>
                </a:extLst>
              </p:cNvPr>
              <p:cNvSpPr/>
              <p:nvPr/>
            </p:nvSpPr>
            <p:spPr>
              <a:xfrm>
                <a:off x="2075934" y="3150975"/>
                <a:ext cx="7043351" cy="370701"/>
              </a:xfrm>
              <a:prstGeom prst="roundRect">
                <a:avLst>
                  <a:gd name="adj" fmla="val 0"/>
                </a:avLst>
              </a:prstGeom>
              <a:solidFill>
                <a:schemeClr val="bg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SG" dirty="0">
                    <a:solidFill>
                      <a:schemeClr val="tx1"/>
                    </a:solidFill>
                  </a:rPr>
                  <a:t>Mouse 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</a:t>
                </a:r>
                <a:r>
                  <a:rPr lang="en-SG" dirty="0">
                    <a:solidFill>
                      <a:schemeClr val="tx1"/>
                    </a:solidFill>
                  </a:rPr>
                  <a:t>interleukin-2 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receptor 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alpha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 gene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 expression </a:t>
                </a:r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CCB23585-C6C8-4B4D-90D7-B1FAC6B233EF}"/>
                  </a:ext>
                </a:extLst>
              </p:cNvPr>
              <p:cNvSpPr/>
              <p:nvPr/>
            </p:nvSpPr>
            <p:spPr>
              <a:xfrm>
                <a:off x="2075935" y="2928551"/>
                <a:ext cx="7043351" cy="222424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dirty="0">
                    <a:solidFill>
                      <a:srgbClr val="FF0000"/>
                    </a:solidFill>
                  </a:rPr>
                  <a:t>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0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1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2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3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4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5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p:grp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BA3D71C-3E9E-C44C-A821-A0A3E596A7AF}"/>
                </a:ext>
              </a:extLst>
            </p:cNvPr>
            <p:cNvCxnSpPr>
              <a:cxnSpLocks/>
            </p:cNvCxnSpPr>
            <p:nvPr/>
          </p:nvCxnSpPr>
          <p:spPr>
            <a:xfrm>
              <a:off x="2985572" y="3657599"/>
              <a:ext cx="0" cy="990711"/>
            </a:xfrm>
            <a:prstGeom prst="line">
              <a:avLst/>
            </a:prstGeom>
            <a:ln w="19050">
              <a:solidFill>
                <a:srgbClr val="0018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F6CB0BA-EEE3-2347-8391-CB439FAEEE95}"/>
                </a:ext>
              </a:extLst>
            </p:cNvPr>
            <p:cNvCxnSpPr>
              <a:cxnSpLocks/>
            </p:cNvCxnSpPr>
            <p:nvPr/>
          </p:nvCxnSpPr>
          <p:spPr>
            <a:xfrm>
              <a:off x="7595672" y="3657599"/>
              <a:ext cx="0" cy="805360"/>
            </a:xfrm>
            <a:prstGeom prst="line">
              <a:avLst/>
            </a:prstGeom>
            <a:ln w="19050">
              <a:solidFill>
                <a:srgbClr val="0018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A15B8A9-BEE2-5D4C-A1F0-530BD55268EF}"/>
                </a:ext>
              </a:extLst>
            </p:cNvPr>
            <p:cNvGrpSpPr/>
            <p:nvPr/>
          </p:nvGrpSpPr>
          <p:grpSpPr>
            <a:xfrm>
              <a:off x="3523766" y="3657599"/>
              <a:ext cx="1276831" cy="760780"/>
              <a:chOff x="3580918" y="3614737"/>
              <a:chExt cx="1276831" cy="76078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8BF950FF-5836-FA4C-90CF-0AD91D223E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76136" y="3614737"/>
                <a:ext cx="0" cy="386557"/>
              </a:xfrm>
              <a:prstGeom prst="line">
                <a:avLst/>
              </a:prstGeom>
              <a:ln w="19050">
                <a:solidFill>
                  <a:srgbClr val="0018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F7D847FF-C5A7-A147-9E55-BF3415CF06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85799" y="3614737"/>
                <a:ext cx="0" cy="386557"/>
              </a:xfrm>
              <a:prstGeom prst="line">
                <a:avLst/>
              </a:prstGeom>
              <a:ln w="19050">
                <a:solidFill>
                  <a:srgbClr val="0018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D3AC734-E442-2742-BF09-6CCAFB02279F}"/>
                  </a:ext>
                </a:extLst>
              </p:cNvPr>
              <p:cNvSpPr txBox="1"/>
              <p:nvPr/>
            </p:nvSpPr>
            <p:spPr>
              <a:xfrm>
                <a:off x="3580918" y="4004815"/>
                <a:ext cx="1276831" cy="370702"/>
              </a:xfrm>
              <a:prstGeom prst="rect">
                <a:avLst/>
              </a:prstGeom>
              <a:noFill/>
              <a:ln>
                <a:solidFill>
                  <a:srgbClr val="0018F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0B050"/>
                    </a:solidFill>
                  </a:rPr>
                  <a:t>1-1</a:t>
                </a:r>
                <a:r>
                  <a:rPr lang="en-US" altLang="zh-CN" dirty="0"/>
                  <a:t>,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protein </a:t>
                </a:r>
                <a:endParaRPr lang="en-US" dirty="0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C2817A7-282B-EA43-8517-7204C47FBE25}"/>
                </a:ext>
              </a:extLst>
            </p:cNvPr>
            <p:cNvSpPr txBox="1"/>
            <p:nvPr/>
          </p:nvSpPr>
          <p:spPr>
            <a:xfrm>
              <a:off x="5915029" y="4462959"/>
              <a:ext cx="1800211" cy="370702"/>
            </a:xfrm>
            <a:prstGeom prst="rect">
              <a:avLst/>
            </a:prstGeom>
            <a:noFill/>
            <a:ln>
              <a:solidFill>
                <a:srgbClr val="0018F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rgbClr val="00B050"/>
                  </a:solidFill>
                </a:rPr>
                <a:t>0-4</a:t>
              </a:r>
              <a:r>
                <a:rPr lang="en-US" altLang="zh-CN" dirty="0"/>
                <a:t>,</a:t>
              </a:r>
              <a:r>
                <a:rPr lang="zh-CN" altLang="en-US" dirty="0"/>
                <a:t> </a:t>
              </a:r>
              <a:r>
                <a:rPr lang="en-US" altLang="zh-CN" dirty="0"/>
                <a:t>DNA</a:t>
              </a:r>
              <a:r>
                <a:rPr lang="zh-CN" altLang="en-US" dirty="0"/>
                <a:t> </a:t>
              </a:r>
              <a:r>
                <a:rPr lang="en-US" altLang="zh-CN" dirty="0"/>
                <a:t>domain </a:t>
              </a:r>
              <a:endParaRPr lang="en-US" dirty="0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431A49C-2D2F-D34B-BE44-A7DBD4847574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2985572" y="4648310"/>
              <a:ext cx="2929457" cy="0"/>
            </a:xfrm>
            <a:prstGeom prst="line">
              <a:avLst/>
            </a:prstGeom>
            <a:ln w="19050">
              <a:solidFill>
                <a:srgbClr val="0018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864A353-6A18-F845-AC97-9DEA6E0F03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083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09"/>
    </mc:Choice>
    <mc:Fallback>
      <p:transition spd="slow" advTm="5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Automatic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(ATE)</a:t>
            </a:r>
          </a:p>
          <a:p>
            <a:pPr lvl="1"/>
            <a:r>
              <a:rPr lang="en-US" altLang="zh-CN" dirty="0"/>
              <a:t>Give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SG" dirty="0"/>
              <a:t>extract domain specified phrases </a:t>
            </a:r>
          </a:p>
          <a:p>
            <a:pPr lvl="1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54DC3D-AEB8-C24B-B86A-8E8035D91185}"/>
              </a:ext>
            </a:extLst>
          </p:cNvPr>
          <p:cNvSpPr txBox="1"/>
          <p:nvPr/>
        </p:nvSpPr>
        <p:spPr>
          <a:xfrm>
            <a:off x="1464708" y="3039761"/>
            <a:ext cx="543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30386-A60E-004B-9016-56CCA940F868}"/>
              </a:ext>
            </a:extLst>
          </p:cNvPr>
          <p:cNvSpPr txBox="1"/>
          <p:nvPr/>
        </p:nvSpPr>
        <p:spPr>
          <a:xfrm>
            <a:off x="1464708" y="3927152"/>
            <a:ext cx="1012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81BD9C7-C269-B048-8BE8-271FA62CCE41}"/>
              </a:ext>
            </a:extLst>
          </p:cNvPr>
          <p:cNvGrpSpPr/>
          <p:nvPr/>
        </p:nvGrpSpPr>
        <p:grpSpPr>
          <a:xfrm>
            <a:off x="2570208" y="2990333"/>
            <a:ext cx="7043352" cy="2387824"/>
            <a:chOff x="2570208" y="3064475"/>
            <a:chExt cx="7043352" cy="238782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FFDF16F-E744-5D43-B331-8994ADD48FD6}"/>
                </a:ext>
              </a:extLst>
            </p:cNvPr>
            <p:cNvGrpSpPr/>
            <p:nvPr/>
          </p:nvGrpSpPr>
          <p:grpSpPr>
            <a:xfrm>
              <a:off x="2570208" y="3064475"/>
              <a:ext cx="7043352" cy="593125"/>
              <a:chOff x="2075934" y="2928551"/>
              <a:chExt cx="7043352" cy="593125"/>
            </a:xfrm>
          </p:grpSpPr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07939331-A849-404F-9D89-718D0F78ECB3}"/>
                  </a:ext>
                </a:extLst>
              </p:cNvPr>
              <p:cNvSpPr/>
              <p:nvPr/>
            </p:nvSpPr>
            <p:spPr>
              <a:xfrm>
                <a:off x="2075934" y="3150975"/>
                <a:ext cx="7043351" cy="370701"/>
              </a:xfrm>
              <a:prstGeom prst="roundRect">
                <a:avLst>
                  <a:gd name="adj" fmla="val 0"/>
                </a:avLst>
              </a:prstGeom>
              <a:solidFill>
                <a:schemeClr val="bg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SG" dirty="0">
                    <a:solidFill>
                      <a:schemeClr val="tx1"/>
                    </a:solidFill>
                  </a:rPr>
                  <a:t>Mouse 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</a:t>
                </a:r>
                <a:r>
                  <a:rPr lang="en-SG" dirty="0">
                    <a:solidFill>
                      <a:schemeClr val="tx1"/>
                    </a:solidFill>
                  </a:rPr>
                  <a:t>interleukin-2 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receptor 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alpha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 gene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       </a:t>
                </a:r>
                <a:r>
                  <a:rPr lang="en-SG" dirty="0">
                    <a:solidFill>
                      <a:schemeClr val="tx1"/>
                    </a:solidFill>
                  </a:rPr>
                  <a:t> expression </a:t>
                </a:r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CCB23585-C6C8-4B4D-90D7-B1FAC6B233EF}"/>
                  </a:ext>
                </a:extLst>
              </p:cNvPr>
              <p:cNvSpPr/>
              <p:nvPr/>
            </p:nvSpPr>
            <p:spPr>
              <a:xfrm>
                <a:off x="2075935" y="2928551"/>
                <a:ext cx="7043351" cy="222424"/>
              </a:xfrm>
              <a:prstGeom prst="roundRect">
                <a:avLst/>
              </a:prstGeom>
              <a:solidFill>
                <a:schemeClr val="bg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dirty="0">
                    <a:solidFill>
                      <a:srgbClr val="FF0000"/>
                    </a:solidFill>
                  </a:rPr>
                  <a:t>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0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1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2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3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4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            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5</a:t>
                </a:r>
                <a:r>
                  <a:rPr lang="en-SG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p:grp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BA3D71C-3E9E-C44C-A821-A0A3E596A7AF}"/>
                </a:ext>
              </a:extLst>
            </p:cNvPr>
            <p:cNvCxnSpPr>
              <a:cxnSpLocks/>
            </p:cNvCxnSpPr>
            <p:nvPr/>
          </p:nvCxnSpPr>
          <p:spPr>
            <a:xfrm>
              <a:off x="2985572" y="3657599"/>
              <a:ext cx="0" cy="1610719"/>
            </a:xfrm>
            <a:prstGeom prst="line">
              <a:avLst/>
            </a:prstGeom>
            <a:ln w="19050">
              <a:solidFill>
                <a:srgbClr val="0018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F6CB0BA-EEE3-2347-8391-CB439FAEEE95}"/>
                </a:ext>
              </a:extLst>
            </p:cNvPr>
            <p:cNvCxnSpPr>
              <a:cxnSpLocks/>
            </p:cNvCxnSpPr>
            <p:nvPr/>
          </p:nvCxnSpPr>
          <p:spPr>
            <a:xfrm>
              <a:off x="7595672" y="3657599"/>
              <a:ext cx="0" cy="805360"/>
            </a:xfrm>
            <a:prstGeom prst="line">
              <a:avLst/>
            </a:prstGeom>
            <a:ln w="19050">
              <a:solidFill>
                <a:srgbClr val="0018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5989517-628D-6942-9C3A-9DBFE8CD6210}"/>
                </a:ext>
              </a:extLst>
            </p:cNvPr>
            <p:cNvCxnSpPr>
              <a:cxnSpLocks/>
            </p:cNvCxnSpPr>
            <p:nvPr/>
          </p:nvCxnSpPr>
          <p:spPr>
            <a:xfrm>
              <a:off x="8748197" y="3657599"/>
              <a:ext cx="0" cy="1425368"/>
            </a:xfrm>
            <a:prstGeom prst="line">
              <a:avLst/>
            </a:prstGeom>
            <a:ln w="19050">
              <a:solidFill>
                <a:srgbClr val="0018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A15B8A9-BEE2-5D4C-A1F0-530BD55268EF}"/>
                </a:ext>
              </a:extLst>
            </p:cNvPr>
            <p:cNvGrpSpPr/>
            <p:nvPr/>
          </p:nvGrpSpPr>
          <p:grpSpPr>
            <a:xfrm>
              <a:off x="3523766" y="3657599"/>
              <a:ext cx="1276831" cy="760780"/>
              <a:chOff x="3580918" y="3614737"/>
              <a:chExt cx="1276831" cy="76078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8BF950FF-5836-FA4C-90CF-0AD91D223E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76136" y="3614737"/>
                <a:ext cx="0" cy="386557"/>
              </a:xfrm>
              <a:prstGeom prst="line">
                <a:avLst/>
              </a:prstGeom>
              <a:ln w="19050">
                <a:solidFill>
                  <a:srgbClr val="0018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F7D847FF-C5A7-A147-9E55-BF3415CF06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85799" y="3614737"/>
                <a:ext cx="0" cy="386557"/>
              </a:xfrm>
              <a:prstGeom prst="line">
                <a:avLst/>
              </a:prstGeom>
              <a:ln w="19050">
                <a:solidFill>
                  <a:srgbClr val="0018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D3AC734-E442-2742-BF09-6CCAFB02279F}"/>
                  </a:ext>
                </a:extLst>
              </p:cNvPr>
              <p:cNvSpPr txBox="1"/>
              <p:nvPr/>
            </p:nvSpPr>
            <p:spPr>
              <a:xfrm>
                <a:off x="3580918" y="4004815"/>
                <a:ext cx="1276831" cy="370702"/>
              </a:xfrm>
              <a:prstGeom prst="rect">
                <a:avLst/>
              </a:prstGeom>
              <a:noFill/>
              <a:ln>
                <a:solidFill>
                  <a:srgbClr val="0018F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0B050"/>
                    </a:solidFill>
                  </a:rPr>
                  <a:t>1-1</a:t>
                </a:r>
                <a:r>
                  <a:rPr lang="en-US" altLang="zh-CN" dirty="0"/>
                  <a:t>,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protein </a:t>
                </a:r>
                <a:endParaRPr lang="en-US" dirty="0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C2817A7-282B-EA43-8517-7204C47FBE25}"/>
                </a:ext>
              </a:extLst>
            </p:cNvPr>
            <p:cNvSpPr txBox="1"/>
            <p:nvPr/>
          </p:nvSpPr>
          <p:spPr>
            <a:xfrm>
              <a:off x="5915029" y="4462959"/>
              <a:ext cx="1800211" cy="370702"/>
            </a:xfrm>
            <a:prstGeom prst="rect">
              <a:avLst/>
            </a:prstGeom>
            <a:noFill/>
            <a:ln>
              <a:solidFill>
                <a:srgbClr val="0018F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rgbClr val="00B050"/>
                  </a:solidFill>
                </a:rPr>
                <a:t>0-4</a:t>
              </a:r>
              <a:r>
                <a:rPr lang="en-US" altLang="zh-CN" dirty="0"/>
                <a:t>,</a:t>
              </a:r>
              <a:r>
                <a:rPr lang="zh-CN" altLang="en-US" dirty="0"/>
                <a:t> </a:t>
              </a:r>
              <a:r>
                <a:rPr lang="en-US" altLang="zh-CN" dirty="0"/>
                <a:t>DNA</a:t>
              </a:r>
              <a:r>
                <a:rPr lang="zh-CN" altLang="en-US" dirty="0"/>
                <a:t> </a:t>
              </a:r>
              <a:r>
                <a:rPr lang="en-US" altLang="zh-CN" dirty="0"/>
                <a:t>domain </a:t>
              </a:r>
              <a:endParaRPr lang="en-US" dirty="0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431A49C-2D2F-D34B-BE44-A7DBD4847574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2985572" y="4648310"/>
              <a:ext cx="2929457" cy="0"/>
            </a:xfrm>
            <a:prstGeom prst="line">
              <a:avLst/>
            </a:prstGeom>
            <a:ln w="19050">
              <a:solidFill>
                <a:srgbClr val="0018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DD05B70-E19A-8840-9229-25A770E3C984}"/>
                </a:ext>
              </a:extLst>
            </p:cNvPr>
            <p:cNvSpPr txBox="1"/>
            <p:nvPr/>
          </p:nvSpPr>
          <p:spPr>
            <a:xfrm>
              <a:off x="7086610" y="5082967"/>
              <a:ext cx="1800210" cy="369332"/>
            </a:xfrm>
            <a:prstGeom prst="rect">
              <a:avLst/>
            </a:prstGeom>
            <a:noFill/>
            <a:ln>
              <a:solidFill>
                <a:srgbClr val="0018F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rgbClr val="00B050"/>
                  </a:solidFill>
                </a:rPr>
                <a:t>0-5</a:t>
              </a:r>
              <a:r>
                <a:rPr lang="en-US" altLang="zh-CN" dirty="0"/>
                <a:t>,</a:t>
              </a:r>
              <a:r>
                <a:rPr lang="zh-CN" altLang="en-US" dirty="0"/>
                <a:t> </a:t>
              </a:r>
              <a:r>
                <a:rPr lang="en-US" altLang="zh-CN" dirty="0"/>
                <a:t>Gene</a:t>
              </a:r>
              <a:r>
                <a:rPr lang="zh-CN" altLang="en-US" dirty="0"/>
                <a:t> </a:t>
              </a:r>
              <a:r>
                <a:rPr lang="en-US" altLang="zh-CN" dirty="0"/>
                <a:t>other</a:t>
              </a:r>
              <a:endParaRPr lang="en-US" dirty="0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431A3A5-523E-6146-9BE2-BAD18BF685C3}"/>
                </a:ext>
              </a:extLst>
            </p:cNvPr>
            <p:cNvCxnSpPr>
              <a:cxnSpLocks/>
              <a:stCxn id="31" idx="1"/>
            </p:cNvCxnSpPr>
            <p:nvPr/>
          </p:nvCxnSpPr>
          <p:spPr>
            <a:xfrm flipH="1">
              <a:off x="2985576" y="5267633"/>
              <a:ext cx="4101034" cy="686"/>
            </a:xfrm>
            <a:prstGeom prst="line">
              <a:avLst/>
            </a:prstGeom>
            <a:ln w="19050">
              <a:solidFill>
                <a:srgbClr val="0018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62ADE369-D43B-E34A-9523-2913B8037237}"/>
              </a:ext>
            </a:extLst>
          </p:cNvPr>
          <p:cNvSpPr/>
          <p:nvPr/>
        </p:nvSpPr>
        <p:spPr>
          <a:xfrm>
            <a:off x="7107759" y="4996693"/>
            <a:ext cx="1756780" cy="3935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CE3225D0-1FA8-7540-BB17-2697E4C7E1D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5557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35"/>
    </mc:Choice>
    <mc:Fallback>
      <p:transition spd="slow" advTm="20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02C7-335E-554F-8E76-65E0A515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7A0CF-0E54-3F45-869B-34AA68A0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/>
                </a:solidFill>
              </a:rPr>
              <a:t>Automatic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Term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Extraction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(ATE)</a:t>
            </a:r>
          </a:p>
          <a:p>
            <a:r>
              <a:rPr lang="en-US" altLang="zh-CN" dirty="0"/>
              <a:t>Methods:</a:t>
            </a:r>
            <a:endParaRPr lang="en-SG" altLang="zh-CN" dirty="0"/>
          </a:p>
          <a:p>
            <a:pPr lvl="1"/>
            <a:r>
              <a:rPr lang="en-US" altLang="zh-CN" dirty="0"/>
              <a:t>Feature-based:</a:t>
            </a:r>
            <a:r>
              <a:rPr lang="zh-CN" altLang="en-US" dirty="0"/>
              <a:t> </a:t>
            </a:r>
            <a:r>
              <a:rPr lang="en-US" altLang="zh-CN" dirty="0"/>
              <a:t>Yu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al.</a:t>
            </a:r>
            <a:r>
              <a:rPr lang="zh-CN" altLang="en-US" dirty="0"/>
              <a:t> </a:t>
            </a:r>
            <a:r>
              <a:rPr lang="en-US" altLang="zh-CN" dirty="0"/>
              <a:t>2017</a:t>
            </a:r>
            <a:endParaRPr lang="en-SG" dirty="0"/>
          </a:p>
          <a:p>
            <a:pPr lvl="1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09311D-E240-5345-9351-5E76B8A6252B}"/>
              </a:ext>
            </a:extLst>
          </p:cNvPr>
          <p:cNvSpPr txBox="1"/>
          <p:nvPr/>
        </p:nvSpPr>
        <p:spPr>
          <a:xfrm>
            <a:off x="114300" y="6169709"/>
            <a:ext cx="11930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dirty="0"/>
              <a:t>Yu</a:t>
            </a:r>
            <a:r>
              <a:rPr lang="zh-CN" altLang="en-US" dirty="0"/>
              <a:t> </a:t>
            </a:r>
            <a:r>
              <a:rPr lang="en-SG" dirty="0"/>
              <a:t>Yuan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SG" dirty="0" err="1"/>
              <a:t>Jie</a:t>
            </a:r>
            <a:r>
              <a:rPr lang="zh-CN" altLang="en-US" dirty="0"/>
              <a:t> </a:t>
            </a:r>
            <a:r>
              <a:rPr lang="en-SG" dirty="0"/>
              <a:t>Gao</a:t>
            </a:r>
            <a:r>
              <a:rPr lang="zh-CN" altLang="en-US" dirty="0"/>
              <a:t> </a:t>
            </a:r>
            <a:r>
              <a:rPr lang="en-SG" dirty="0"/>
              <a:t>and</a:t>
            </a:r>
            <a:r>
              <a:rPr lang="zh-CN" altLang="en-US" dirty="0"/>
              <a:t> </a:t>
            </a:r>
            <a:r>
              <a:rPr lang="en-SG" dirty="0"/>
              <a:t>Yue</a:t>
            </a:r>
            <a:r>
              <a:rPr lang="zh-CN" altLang="en-US" dirty="0"/>
              <a:t> </a:t>
            </a:r>
            <a:r>
              <a:rPr lang="en-SG" dirty="0"/>
              <a:t>Zhang: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SG" dirty="0"/>
              <a:t>Supervised</a:t>
            </a:r>
            <a:r>
              <a:rPr lang="zh-CN" altLang="en-US" dirty="0"/>
              <a:t> </a:t>
            </a:r>
            <a:r>
              <a:rPr lang="en-SG" dirty="0"/>
              <a:t>learning</a:t>
            </a:r>
            <a:r>
              <a:rPr lang="zh-CN" altLang="en-US" dirty="0"/>
              <a:t> </a:t>
            </a:r>
            <a:r>
              <a:rPr lang="en-SG" dirty="0"/>
              <a:t>for</a:t>
            </a:r>
            <a:r>
              <a:rPr lang="zh-CN" altLang="en-US" dirty="0"/>
              <a:t> </a:t>
            </a:r>
            <a:r>
              <a:rPr lang="en-SG" dirty="0"/>
              <a:t>robust</a:t>
            </a:r>
            <a:r>
              <a:rPr lang="zh-CN" altLang="en-US" dirty="0"/>
              <a:t> </a:t>
            </a:r>
            <a:r>
              <a:rPr lang="en-SG" dirty="0"/>
              <a:t>term</a:t>
            </a:r>
            <a:r>
              <a:rPr lang="zh-CN" altLang="en-US" dirty="0"/>
              <a:t> </a:t>
            </a:r>
            <a:r>
              <a:rPr lang="en-SG" dirty="0"/>
              <a:t>extraction.</a:t>
            </a:r>
            <a:r>
              <a:rPr lang="en-US" altLang="zh-CN" dirty="0"/>
              <a:t>”</a:t>
            </a:r>
            <a:r>
              <a:rPr lang="en-SG" dirty="0"/>
              <a:t> 2017 International Conference on Asian Language Processing (IALP). IEEE, 2017. 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96FAC4A-AACA-114F-B1D5-533BAF5C5E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314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63"/>
    </mc:Choice>
    <mc:Fallback>
      <p:transition spd="slow" advTm="7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3857</TotalTime>
  <Words>2850</Words>
  <Application>Microsoft Macintosh PowerPoint</Application>
  <PresentationFormat>Widescreen</PresentationFormat>
  <Paragraphs>412</Paragraphs>
  <Slides>54</Slides>
  <Notes>54</Notes>
  <HiddenSlides>0</HiddenSlides>
  <MMClips>54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9" baseType="lpstr">
      <vt:lpstr>Arial</vt:lpstr>
      <vt:lpstr>Calibri</vt:lpstr>
      <vt:lpstr>Calibri Light</vt:lpstr>
      <vt:lpstr>Times New Roman</vt:lpstr>
      <vt:lpstr>Office Theme</vt:lpstr>
      <vt:lpstr>Feature-Less End-to-End Nested Term Extraction </vt:lpstr>
      <vt:lpstr>Outline</vt:lpstr>
      <vt:lpstr>Outline</vt:lpstr>
      <vt:lpstr>Background and Methods</vt:lpstr>
      <vt:lpstr>Background and Methods</vt:lpstr>
      <vt:lpstr>Background and Methods</vt:lpstr>
      <vt:lpstr>Background and Methods</vt:lpstr>
      <vt:lpstr>Background and Methods</vt:lpstr>
      <vt:lpstr>Background and Methods</vt:lpstr>
      <vt:lpstr>Background and Methods</vt:lpstr>
      <vt:lpstr>Background and Methods</vt:lpstr>
      <vt:lpstr>Background and Methods</vt:lpstr>
      <vt:lpstr>Background and Methods</vt:lpstr>
      <vt:lpstr>Background and Methods</vt:lpstr>
      <vt:lpstr>Background and Methods</vt:lpstr>
      <vt:lpstr>Background and Methods</vt:lpstr>
      <vt:lpstr>Outline</vt:lpstr>
      <vt:lpstr>Our Model</vt:lpstr>
      <vt:lpstr>Our Model</vt:lpstr>
      <vt:lpstr>Our Model</vt:lpstr>
      <vt:lpstr>Our Model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Model::Span Representation</vt:lpstr>
      <vt:lpstr>Our Model::Classifier</vt:lpstr>
      <vt:lpstr>Our Model::Classifier</vt:lpstr>
      <vt:lpstr>Our Model::Classifier | Ranker</vt:lpstr>
      <vt:lpstr>Our Model::Classifier | Ranker</vt:lpstr>
      <vt:lpstr>Our Model::Classifier | Ranker</vt:lpstr>
      <vt:lpstr>Our Model::Classifier | Ranker</vt:lpstr>
      <vt:lpstr>Our Model::Training Loss</vt:lpstr>
      <vt:lpstr>Our Model:: Training Loss</vt:lpstr>
      <vt:lpstr>Outline</vt:lpstr>
      <vt:lpstr>Experiments and Results</vt:lpstr>
      <vt:lpstr>Experiments and Results</vt:lpstr>
      <vt:lpstr>Experiments and Results</vt:lpstr>
      <vt:lpstr>Experiments and Results</vt:lpstr>
      <vt:lpstr>Example</vt:lpstr>
      <vt:lpstr>Outline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Feature-Less End-to-End Nested Term Extraction </dc:title>
  <dc:creator>Gao Yuze</dc:creator>
  <cp:lastModifiedBy>Gao Yuze</cp:lastModifiedBy>
  <cp:revision>114</cp:revision>
  <cp:lastPrinted>2019-10-11T13:42:50Z</cp:lastPrinted>
  <dcterms:created xsi:type="dcterms:W3CDTF">2019-09-17T03:46:25Z</dcterms:created>
  <dcterms:modified xsi:type="dcterms:W3CDTF">2019-10-11T13:43:15Z</dcterms:modified>
</cp:coreProperties>
</file>

<file path=docProps/thumbnail.jpeg>
</file>